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366" r:id="rId2"/>
    <p:sldId id="257" r:id="rId3"/>
    <p:sldId id="520" r:id="rId4"/>
    <p:sldId id="368" r:id="rId5"/>
    <p:sldId id="558" r:id="rId6"/>
    <p:sldId id="474" r:id="rId7"/>
    <p:sldId id="427" r:id="rId8"/>
    <p:sldId id="476" r:id="rId9"/>
    <p:sldId id="544" r:id="rId10"/>
    <p:sldId id="551" r:id="rId11"/>
    <p:sldId id="494" r:id="rId12"/>
    <p:sldId id="573" r:id="rId13"/>
    <p:sldId id="521" r:id="rId14"/>
    <p:sldId id="571" r:id="rId15"/>
    <p:sldId id="574" r:id="rId16"/>
    <p:sldId id="575" r:id="rId17"/>
    <p:sldId id="576" r:id="rId18"/>
    <p:sldId id="549" r:id="rId19"/>
    <p:sldId id="555" r:id="rId20"/>
    <p:sldId id="524" r:id="rId21"/>
    <p:sldId id="531" r:id="rId22"/>
    <p:sldId id="547" r:id="rId23"/>
    <p:sldId id="577" r:id="rId24"/>
    <p:sldId id="578" r:id="rId25"/>
    <p:sldId id="546" r:id="rId26"/>
    <p:sldId id="579" r:id="rId27"/>
    <p:sldId id="482" r:id="rId28"/>
    <p:sldId id="580" r:id="rId29"/>
    <p:sldId id="581" r:id="rId30"/>
    <p:sldId id="548" r:id="rId31"/>
    <p:sldId id="582" r:id="rId32"/>
    <p:sldId id="583" r:id="rId33"/>
    <p:sldId id="516" r:id="rId34"/>
    <p:sldId id="584" r:id="rId35"/>
    <p:sldId id="585" r:id="rId36"/>
    <p:sldId id="566" r:id="rId37"/>
    <p:sldId id="586" r:id="rId38"/>
    <p:sldId id="567" r:id="rId39"/>
    <p:sldId id="569" r:id="rId40"/>
    <p:sldId id="570" r:id="rId41"/>
    <p:sldId id="513" r:id="rId42"/>
    <p:sldId id="472" r:id="rId43"/>
    <p:sldId id="364" r:id="rId44"/>
  </p:sldIdLst>
  <p:sldSz cx="51123850" cy="28757563"/>
  <p:notesSz cx="6858000" cy="9144000"/>
  <p:defaultTextStyle>
    <a:defPPr>
      <a:defRPr lang="en-US"/>
    </a:defPPr>
    <a:lvl1pPr marL="0" algn="l" defTabSz="2282022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1pPr>
    <a:lvl2pPr marL="2282022" algn="l" defTabSz="2282022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2pPr>
    <a:lvl3pPr marL="4564044" algn="l" defTabSz="2282022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3pPr>
    <a:lvl4pPr marL="6846065" algn="l" defTabSz="2282022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4pPr>
    <a:lvl5pPr marL="9128086" algn="l" defTabSz="2282022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5pPr>
    <a:lvl6pPr marL="11410108" algn="l" defTabSz="2282022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6pPr>
    <a:lvl7pPr marL="13692130" algn="l" defTabSz="2282022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7pPr>
    <a:lvl8pPr marL="15974152" algn="l" defTabSz="2282022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8pPr>
    <a:lvl9pPr marL="18256173" algn="l" defTabSz="2282022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58">
          <p15:clr>
            <a:srgbClr val="A4A3A4"/>
          </p15:clr>
        </p15:guide>
        <p15:guide id="2" pos="16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ugo Albert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101B"/>
    <a:srgbClr val="ECBA2B"/>
    <a:srgbClr val="EFFBEF"/>
    <a:srgbClr val="475043"/>
    <a:srgbClr val="DEE8D8"/>
    <a:srgbClr val="F7FDF7"/>
    <a:srgbClr val="A5B99B"/>
    <a:srgbClr val="FFFCF5"/>
    <a:srgbClr val="F38318"/>
    <a:srgbClr val="CC6E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79" autoAdjust="0"/>
    <p:restoredTop sz="96449" autoAdjust="0"/>
  </p:normalViewPr>
  <p:slideViewPr>
    <p:cSldViewPr snapToGrid="0" snapToObjects="1">
      <p:cViewPr varScale="1">
        <p:scale>
          <a:sx n="24" d="100"/>
          <a:sy n="24" d="100"/>
        </p:scale>
        <p:origin x="648" y="258"/>
      </p:cViewPr>
      <p:guideLst>
        <p:guide orient="horz" pos="9058"/>
        <p:guide pos="161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38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48FD3-0574-1141-B0AB-67E894B92308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C98CCC-783B-B743-9859-C0586D424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081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8F4319-E6BA-4B45-8B37-60A9F2A34866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08171-7EC1-9147-8B3C-2CCBC6002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583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968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7482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0434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3556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142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3851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8859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567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2137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1401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389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0637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6368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4599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0699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532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4450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6578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38120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5763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18992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333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19665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5309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1381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62718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74582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48468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1521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72622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45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03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5177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2853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9938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7656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08171-7EC1-9147-8B3C-2CCBC600212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852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34291" y="8933488"/>
            <a:ext cx="43455272" cy="6164236"/>
          </a:xfrm>
        </p:spPr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68579" y="16295953"/>
            <a:ext cx="35786696" cy="73491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82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564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8460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128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410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692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974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256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9EC76-2822-AC48-BB13-9D0E096C9F13}" type="datetime1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AC79ADA-7355-8C43-9985-589494E2FF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194625" y="1"/>
            <a:ext cx="18030825" cy="2585719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BBF7D77-B50C-774F-BA23-20B0D902CD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660601" y="26654004"/>
            <a:ext cx="11928899" cy="1531074"/>
          </a:xfrm>
          <a:prstGeom prst="rect">
            <a:avLst/>
          </a:prstGeom>
        </p:spPr>
        <p:txBody>
          <a:bodyPr vert="horz" lIns="456404" tIns="228203" rIns="456404" bIns="228203" rtlCol="0" anchor="ctr"/>
          <a:lstStyle>
            <a:lvl1pPr algn="r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9BF71-2ECD-7E4E-A1A8-85694276B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047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BCE3-DF13-7844-8386-2A1E7485B04D}" type="datetime1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315161" y="26403501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03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8303550" y="3454906"/>
            <a:ext cx="46020338" cy="73684596"/>
          </a:xfrm>
        </p:spPr>
        <p:txBody>
          <a:bodyPr vert="eaVert"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24772" y="3454906"/>
            <a:ext cx="137226712" cy="73684596"/>
          </a:xfrm>
        </p:spPr>
        <p:txBody>
          <a:bodyPr vert="eaVert"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DEC39-C5C0-2240-ADCE-30469AAF81DA}" type="datetime1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DF6D0DD-69E8-084D-9C26-89E9D7530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406601" y="26654004"/>
            <a:ext cx="11928899" cy="1531074"/>
          </a:xfrm>
        </p:spPr>
        <p:txBody>
          <a:bodyPr/>
          <a:lstStyle/>
          <a:p>
            <a:fld id="{7CA9BF71-2ECD-7E4E-A1A8-85694276B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502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7E3AAB0-64DC-0B4D-AF07-BCCD1BB5A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0E757-4A88-8D4B-89FB-2B96E32B5243}" type="datetime1">
              <a:rPr lang="en-US" smtClean="0"/>
              <a:t>2/28/2025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8049FFD-CEFB-EB40-BC3D-B8B020F9F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ECDF081-C0AE-7547-9263-58609D012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762201" y="26654004"/>
            <a:ext cx="11928899" cy="1531074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CA9BF71-2ECD-7E4E-A1A8-85694276B6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64C43F02-6586-F245-8CBF-939B0EBA4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0921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433" y="18479400"/>
            <a:ext cx="43455272" cy="5711572"/>
          </a:xfrm>
        </p:spPr>
        <p:txBody>
          <a:bodyPr anchor="t"/>
          <a:lstStyle>
            <a:lvl1pPr algn="l">
              <a:defRPr sz="20000" b="1" cap="all"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8433" y="12188684"/>
            <a:ext cx="43455272" cy="6290715"/>
          </a:xfrm>
        </p:spPr>
        <p:txBody>
          <a:bodyPr anchor="b"/>
          <a:lstStyle>
            <a:lvl1pPr marL="0" indent="0">
              <a:buNone/>
              <a:defRPr sz="9900">
                <a:solidFill>
                  <a:schemeClr val="tx1">
                    <a:tint val="75000"/>
                  </a:schemeClr>
                </a:solidFill>
              </a:defRPr>
            </a:lvl1pPr>
            <a:lvl2pPr marL="2282022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2pPr>
            <a:lvl3pPr marL="4564044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3pPr>
            <a:lvl4pPr marL="6846065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4pPr>
            <a:lvl5pPr marL="9128086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5pPr>
            <a:lvl6pPr marL="11410108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6pPr>
            <a:lvl7pPr marL="13692130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7pPr>
            <a:lvl8pPr marL="15974152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8pPr>
            <a:lvl9pPr marL="18256173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1809-F18D-4347-A2C2-F282C3E29232}" type="datetime1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F571B06-2D50-1D43-A42F-D72B5D959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406601" y="26654004"/>
            <a:ext cx="11928899" cy="1531074"/>
          </a:xfrm>
        </p:spPr>
        <p:txBody>
          <a:bodyPr/>
          <a:lstStyle/>
          <a:p>
            <a:fld id="{7CA9BF71-2ECD-7E4E-A1A8-85694276B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289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700362" y="20150270"/>
            <a:ext cx="91623523" cy="56989234"/>
          </a:xfrm>
        </p:spPr>
        <p:txBody>
          <a:bodyPr/>
          <a:lstStyle>
            <a:lvl1pPr>
              <a:defRPr sz="14000"/>
            </a:lvl1pPr>
            <a:lvl2pPr>
              <a:defRPr sz="12000"/>
            </a:lvl2pPr>
            <a:lvl3pPr>
              <a:defRPr sz="99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74C2A-5741-C145-BDAB-77095BAF5511}" type="datetime1">
              <a:rPr lang="en-US" smtClean="0"/>
              <a:t>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2E5DC38-9F64-8244-9639-D459DC444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406601" y="26654004"/>
            <a:ext cx="11928899" cy="1531074"/>
          </a:xfrm>
        </p:spPr>
        <p:txBody>
          <a:bodyPr/>
          <a:lstStyle/>
          <a:p>
            <a:fld id="{7CA9BF71-2ECD-7E4E-A1A8-85694276B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47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6194" y="1151638"/>
            <a:ext cx="46011466" cy="4792927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6193" y="6437170"/>
            <a:ext cx="22588580" cy="2682706"/>
          </a:xfrm>
        </p:spPr>
        <p:txBody>
          <a:bodyPr anchor="b"/>
          <a:lstStyle>
            <a:lvl1pPr marL="0" indent="0">
              <a:buNone/>
              <a:defRPr sz="12000" b="1"/>
            </a:lvl1pPr>
            <a:lvl2pPr marL="2282022" indent="0">
              <a:buNone/>
              <a:defRPr sz="9900" b="1"/>
            </a:lvl2pPr>
            <a:lvl3pPr marL="4564044" indent="0">
              <a:buNone/>
              <a:defRPr sz="8900" b="1"/>
            </a:lvl3pPr>
            <a:lvl4pPr marL="6846065" indent="0">
              <a:buNone/>
              <a:defRPr sz="8000" b="1"/>
            </a:lvl4pPr>
            <a:lvl5pPr marL="9128086" indent="0">
              <a:buNone/>
              <a:defRPr sz="8000" b="1"/>
            </a:lvl5pPr>
            <a:lvl6pPr marL="11410108" indent="0">
              <a:buNone/>
              <a:defRPr sz="8000" b="1"/>
            </a:lvl6pPr>
            <a:lvl7pPr marL="13692130" indent="0">
              <a:buNone/>
              <a:defRPr sz="8000" b="1"/>
            </a:lvl7pPr>
            <a:lvl8pPr marL="15974152" indent="0">
              <a:buNone/>
              <a:defRPr sz="8000" b="1"/>
            </a:lvl8pPr>
            <a:lvl9pPr marL="18256173" indent="0">
              <a:buNone/>
              <a:defRPr sz="8000" b="1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56193" y="9119876"/>
            <a:ext cx="22588580" cy="16568885"/>
          </a:xfrm>
        </p:spPr>
        <p:txBody>
          <a:bodyPr/>
          <a:lstStyle>
            <a:lvl1pPr>
              <a:defRPr sz="12000"/>
            </a:lvl1pPr>
            <a:lvl2pPr>
              <a:defRPr sz="9900"/>
            </a:lvl2pPr>
            <a:lvl3pPr>
              <a:defRPr sz="89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970210" y="6437170"/>
            <a:ext cx="22597451" cy="2682706"/>
          </a:xfrm>
        </p:spPr>
        <p:txBody>
          <a:bodyPr anchor="b"/>
          <a:lstStyle>
            <a:lvl1pPr marL="0" indent="0">
              <a:buNone/>
              <a:defRPr sz="12000" b="1"/>
            </a:lvl1pPr>
            <a:lvl2pPr marL="2282022" indent="0">
              <a:buNone/>
              <a:defRPr sz="9900" b="1"/>
            </a:lvl2pPr>
            <a:lvl3pPr marL="4564044" indent="0">
              <a:buNone/>
              <a:defRPr sz="8900" b="1"/>
            </a:lvl3pPr>
            <a:lvl4pPr marL="6846065" indent="0">
              <a:buNone/>
              <a:defRPr sz="8000" b="1"/>
            </a:lvl4pPr>
            <a:lvl5pPr marL="9128086" indent="0">
              <a:buNone/>
              <a:defRPr sz="8000" b="1"/>
            </a:lvl5pPr>
            <a:lvl6pPr marL="11410108" indent="0">
              <a:buNone/>
              <a:defRPr sz="8000" b="1"/>
            </a:lvl6pPr>
            <a:lvl7pPr marL="13692130" indent="0">
              <a:buNone/>
              <a:defRPr sz="8000" b="1"/>
            </a:lvl7pPr>
            <a:lvl8pPr marL="15974152" indent="0">
              <a:buNone/>
              <a:defRPr sz="8000" b="1"/>
            </a:lvl8pPr>
            <a:lvl9pPr marL="18256173" indent="0">
              <a:buNone/>
              <a:defRPr sz="8000" b="1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970210" y="9119876"/>
            <a:ext cx="22597451" cy="16568885"/>
          </a:xfrm>
        </p:spPr>
        <p:txBody>
          <a:bodyPr/>
          <a:lstStyle>
            <a:lvl1pPr>
              <a:defRPr sz="12000"/>
            </a:lvl1pPr>
            <a:lvl2pPr>
              <a:defRPr sz="9900"/>
            </a:lvl2pPr>
            <a:lvl3pPr>
              <a:defRPr sz="89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3CB30-D3AB-F544-8CE2-EE3045FF3451}" type="datetime1">
              <a:rPr lang="en-US" smtClean="0"/>
              <a:t>2/28/2025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C290FA7-5158-6E4F-8300-8CFD538C6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406601" y="26654004"/>
            <a:ext cx="11928899" cy="1531074"/>
          </a:xfrm>
        </p:spPr>
        <p:txBody>
          <a:bodyPr/>
          <a:lstStyle/>
          <a:p>
            <a:fld id="{7CA9BF71-2ECD-7E4E-A1A8-85694276B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499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DBF0-2831-344E-BAFC-667EC138E60B}" type="datetime1">
              <a:rPr lang="en-US" smtClean="0"/>
              <a:t>2/28/2025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5142C-F3D3-C44C-9396-C7281711BE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406601" y="26654004"/>
            <a:ext cx="11928899" cy="1531074"/>
          </a:xfrm>
          <a:prstGeom prst="rect">
            <a:avLst/>
          </a:prstGeom>
        </p:spPr>
        <p:txBody>
          <a:bodyPr vert="horz" lIns="456404" tIns="228203" rIns="456404" bIns="228203" rtlCol="0" anchor="ctr"/>
          <a:lstStyle>
            <a:lvl1pPr algn="r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9BF71-2ECD-7E4E-A1A8-85694276B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64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1F7B-2A19-5F41-BC87-5B201B2FF06D}" type="datetime1">
              <a:rPr lang="en-US" smtClean="0"/>
              <a:t>2/28/2025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84E9428-4F06-CB4B-8EA6-68EB2646A5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406601" y="26654004"/>
            <a:ext cx="11928899" cy="1531074"/>
          </a:xfrm>
          <a:prstGeom prst="rect">
            <a:avLst/>
          </a:prstGeom>
        </p:spPr>
        <p:txBody>
          <a:bodyPr vert="horz" lIns="456404" tIns="228203" rIns="456404" bIns="228203" rtlCol="0" anchor="ctr"/>
          <a:lstStyle>
            <a:lvl1pPr algn="r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9BF71-2ECD-7E4E-A1A8-85694276B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214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6196" y="1144978"/>
            <a:ext cx="16819395" cy="4872809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88007" y="1144979"/>
            <a:ext cx="28579653" cy="24543784"/>
          </a:xfrm>
        </p:spPr>
        <p:txBody>
          <a:bodyPr/>
          <a:lstStyle>
            <a:lvl1pPr>
              <a:defRPr sz="15900"/>
            </a:lvl1pPr>
            <a:lvl2pPr>
              <a:defRPr sz="14000"/>
            </a:lvl2pPr>
            <a:lvl3pPr>
              <a:defRPr sz="12000"/>
            </a:lvl3pPr>
            <a:lvl4pPr>
              <a:defRPr sz="9900"/>
            </a:lvl4pPr>
            <a:lvl5pPr>
              <a:defRPr sz="9900"/>
            </a:lvl5pPr>
            <a:lvl6pPr>
              <a:defRPr sz="9900"/>
            </a:lvl6pPr>
            <a:lvl7pPr>
              <a:defRPr sz="9900"/>
            </a:lvl7pPr>
            <a:lvl8pPr>
              <a:defRPr sz="9900"/>
            </a:lvl8pPr>
            <a:lvl9pPr>
              <a:defRPr sz="99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56196" y="6017789"/>
            <a:ext cx="16819395" cy="19670974"/>
          </a:xfrm>
        </p:spPr>
        <p:txBody>
          <a:bodyPr/>
          <a:lstStyle>
            <a:lvl1pPr marL="0" indent="0">
              <a:buNone/>
              <a:defRPr sz="7000"/>
            </a:lvl1pPr>
            <a:lvl2pPr marL="2282022" indent="0">
              <a:buNone/>
              <a:defRPr sz="6000"/>
            </a:lvl2pPr>
            <a:lvl3pPr marL="4564044" indent="0">
              <a:buNone/>
              <a:defRPr sz="5000"/>
            </a:lvl3pPr>
            <a:lvl4pPr marL="6846065" indent="0">
              <a:buNone/>
              <a:defRPr sz="4500"/>
            </a:lvl4pPr>
            <a:lvl5pPr marL="9128086" indent="0">
              <a:buNone/>
              <a:defRPr sz="4500"/>
            </a:lvl5pPr>
            <a:lvl6pPr marL="11410108" indent="0">
              <a:buNone/>
              <a:defRPr sz="4500"/>
            </a:lvl6pPr>
            <a:lvl7pPr marL="13692130" indent="0">
              <a:buNone/>
              <a:defRPr sz="4500"/>
            </a:lvl7pPr>
            <a:lvl8pPr marL="15974152" indent="0">
              <a:buNone/>
              <a:defRPr sz="4500"/>
            </a:lvl8pPr>
            <a:lvl9pPr marL="18256173" indent="0">
              <a:buNone/>
              <a:defRPr sz="4500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1D644-BA0E-1347-AB05-CC55C79A0A34}" type="datetime1">
              <a:rPr lang="en-US" smtClean="0"/>
              <a:t>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E16E1D9-A721-1044-9A30-051374FF56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406601" y="26654004"/>
            <a:ext cx="11928899" cy="1531074"/>
          </a:xfrm>
          <a:prstGeom prst="rect">
            <a:avLst/>
          </a:prstGeom>
        </p:spPr>
        <p:txBody>
          <a:bodyPr vert="horz" lIns="456404" tIns="228203" rIns="456404" bIns="228203" rtlCol="0" anchor="ctr"/>
          <a:lstStyle>
            <a:lvl1pPr algn="r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9BF71-2ECD-7E4E-A1A8-85694276B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89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20633" y="20130295"/>
            <a:ext cx="30674310" cy="2376495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20633" y="2569541"/>
            <a:ext cx="30674310" cy="17254538"/>
          </a:xfrm>
        </p:spPr>
        <p:txBody>
          <a:bodyPr/>
          <a:lstStyle>
            <a:lvl1pPr marL="0" indent="0">
              <a:buNone/>
              <a:defRPr sz="15900"/>
            </a:lvl1pPr>
            <a:lvl2pPr marL="2282022" indent="0">
              <a:buNone/>
              <a:defRPr sz="14000"/>
            </a:lvl2pPr>
            <a:lvl3pPr marL="4564044" indent="0">
              <a:buNone/>
              <a:defRPr sz="12000"/>
            </a:lvl3pPr>
            <a:lvl4pPr marL="6846065" indent="0">
              <a:buNone/>
              <a:defRPr sz="9900"/>
            </a:lvl4pPr>
            <a:lvl5pPr marL="9128086" indent="0">
              <a:buNone/>
              <a:defRPr sz="9900"/>
            </a:lvl5pPr>
            <a:lvl6pPr marL="11410108" indent="0">
              <a:buNone/>
              <a:defRPr sz="9900"/>
            </a:lvl6pPr>
            <a:lvl7pPr marL="13692130" indent="0">
              <a:buNone/>
              <a:defRPr sz="9900"/>
            </a:lvl7pPr>
            <a:lvl8pPr marL="15974152" indent="0">
              <a:buNone/>
              <a:defRPr sz="9900"/>
            </a:lvl8pPr>
            <a:lvl9pPr marL="18256173" indent="0">
              <a:buNone/>
              <a:defRPr sz="9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20633" y="22506790"/>
            <a:ext cx="30674310" cy="3375018"/>
          </a:xfrm>
        </p:spPr>
        <p:txBody>
          <a:bodyPr/>
          <a:lstStyle>
            <a:lvl1pPr marL="0" indent="0">
              <a:buNone/>
              <a:defRPr sz="7000"/>
            </a:lvl1pPr>
            <a:lvl2pPr marL="2282022" indent="0">
              <a:buNone/>
              <a:defRPr sz="6000"/>
            </a:lvl2pPr>
            <a:lvl3pPr marL="4564044" indent="0">
              <a:buNone/>
              <a:defRPr sz="5000"/>
            </a:lvl3pPr>
            <a:lvl4pPr marL="6846065" indent="0">
              <a:buNone/>
              <a:defRPr sz="4500"/>
            </a:lvl4pPr>
            <a:lvl5pPr marL="9128086" indent="0">
              <a:buNone/>
              <a:defRPr sz="4500"/>
            </a:lvl5pPr>
            <a:lvl6pPr marL="11410108" indent="0">
              <a:buNone/>
              <a:defRPr sz="4500"/>
            </a:lvl6pPr>
            <a:lvl7pPr marL="13692130" indent="0">
              <a:buNone/>
              <a:defRPr sz="4500"/>
            </a:lvl7pPr>
            <a:lvl8pPr marL="15974152" indent="0">
              <a:buNone/>
              <a:defRPr sz="4500"/>
            </a:lvl8pPr>
            <a:lvl9pPr marL="18256173" indent="0">
              <a:buNone/>
              <a:defRPr sz="4500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7EA88-A082-B348-AE8F-6D5982803E76}" type="datetime1">
              <a:rPr lang="en-US" smtClean="0"/>
              <a:t>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C1B3D6C-0241-E049-84C3-26D034346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8406601" y="26654004"/>
            <a:ext cx="11928899" cy="1531074"/>
          </a:xfrm>
        </p:spPr>
        <p:txBody>
          <a:bodyPr/>
          <a:lstStyle/>
          <a:p>
            <a:fld id="{7CA9BF71-2ECD-7E4E-A1A8-85694276B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737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56194" y="1151638"/>
            <a:ext cx="46011466" cy="4792927"/>
          </a:xfrm>
          <a:prstGeom prst="rect">
            <a:avLst/>
          </a:prstGeom>
        </p:spPr>
        <p:txBody>
          <a:bodyPr vert="horz" lIns="456404" tIns="228203" rIns="456404" bIns="228203" rtlCol="0" anchor="ctr">
            <a:normAutofit/>
          </a:bodyPr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6194" y="6710102"/>
            <a:ext cx="46011466" cy="18978662"/>
          </a:xfrm>
          <a:prstGeom prst="rect">
            <a:avLst/>
          </a:prstGeom>
        </p:spPr>
        <p:txBody>
          <a:bodyPr vert="horz" lIns="456404" tIns="228203" rIns="456404" bIns="228203" rtlCol="0">
            <a:normAutofit/>
          </a:bodyPr>
          <a:lstStyle/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styles</a:t>
            </a:r>
            <a:endParaRPr lang="nl-NL" dirty="0"/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  <a:p>
            <a:pPr lvl="4"/>
            <a:r>
              <a:rPr lang="nl-NL" dirty="0" err="1"/>
              <a:t>Fifth</a:t>
            </a:r>
            <a:r>
              <a:rPr lang="nl-NL" dirty="0"/>
              <a:t>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56194" y="26654004"/>
            <a:ext cx="11928899" cy="1531074"/>
          </a:xfrm>
          <a:prstGeom prst="rect">
            <a:avLst/>
          </a:prstGeom>
        </p:spPr>
        <p:txBody>
          <a:bodyPr vert="horz" lIns="456404" tIns="228203" rIns="456404" bIns="228203" rtlCol="0" anchor="ctr"/>
          <a:lstStyle>
            <a:lvl1pPr algn="l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0E757-4A88-8D4B-89FB-2B96E32B5243}" type="datetime1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67316" y="26654004"/>
            <a:ext cx="16189219" cy="1531074"/>
          </a:xfrm>
          <a:prstGeom prst="rect">
            <a:avLst/>
          </a:prstGeom>
        </p:spPr>
        <p:txBody>
          <a:bodyPr vert="horz" lIns="456404" tIns="228203" rIns="456404" bIns="228203" rtlCol="0" anchor="ctr"/>
          <a:lstStyle>
            <a:lvl1pPr algn="ctr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57D5858-F184-304B-8292-77D4EC2699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762201" y="26654004"/>
            <a:ext cx="11928899" cy="1531074"/>
          </a:xfrm>
          <a:prstGeom prst="rect">
            <a:avLst/>
          </a:prstGeom>
        </p:spPr>
        <p:txBody>
          <a:bodyPr vert="horz" lIns="456404" tIns="228203" rIns="456404" bIns="228203" rtlCol="0" anchor="ctr"/>
          <a:lstStyle>
            <a:lvl1pPr algn="r">
              <a:defRPr sz="6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CA9BF71-2ECD-7E4E-A1A8-85694276B6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670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2282022" rtl="0" eaLnBrk="1" latinLnBrk="0" hangingPunct="1">
        <a:spcBef>
          <a:spcPct val="0"/>
        </a:spcBef>
        <a:buNone/>
        <a:defRPr sz="21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1516" indent="-1711516" algn="l" defTabSz="2282022" rtl="0" eaLnBrk="1" latinLnBrk="0" hangingPunct="1">
        <a:spcBef>
          <a:spcPct val="20000"/>
        </a:spcBef>
        <a:buFont typeface="Arial"/>
        <a:buChar char="•"/>
        <a:defRPr sz="15900" kern="1200">
          <a:solidFill>
            <a:schemeClr val="tx1"/>
          </a:solidFill>
          <a:latin typeface="+mn-lt"/>
          <a:ea typeface="+mn-ea"/>
          <a:cs typeface="+mn-cs"/>
        </a:defRPr>
      </a:lvl1pPr>
      <a:lvl2pPr marL="3708285" indent="-1426264" algn="l" defTabSz="2282022" rtl="0" eaLnBrk="1" latinLnBrk="0" hangingPunct="1">
        <a:spcBef>
          <a:spcPct val="20000"/>
        </a:spcBef>
        <a:buFont typeface="Arial"/>
        <a:buChar char="–"/>
        <a:defRPr sz="14000" kern="1200">
          <a:solidFill>
            <a:schemeClr val="tx1"/>
          </a:solidFill>
          <a:latin typeface="+mn-lt"/>
          <a:ea typeface="+mn-ea"/>
          <a:cs typeface="+mn-cs"/>
        </a:defRPr>
      </a:lvl2pPr>
      <a:lvl3pPr marL="5705056" indent="-1141012" algn="l" defTabSz="2282022" rtl="0" eaLnBrk="1" latinLnBrk="0" hangingPunct="1">
        <a:spcBef>
          <a:spcPct val="20000"/>
        </a:spcBef>
        <a:buFont typeface="Arial"/>
        <a:buChar char="•"/>
        <a:defRPr sz="12000" kern="1200">
          <a:solidFill>
            <a:schemeClr val="tx1"/>
          </a:solidFill>
          <a:latin typeface="+mn-lt"/>
          <a:ea typeface="+mn-ea"/>
          <a:cs typeface="+mn-cs"/>
        </a:defRPr>
      </a:lvl3pPr>
      <a:lvl4pPr marL="7987076" indent="-1141012" algn="l" defTabSz="2282022" rtl="0" eaLnBrk="1" latinLnBrk="0" hangingPunct="1">
        <a:spcBef>
          <a:spcPct val="20000"/>
        </a:spcBef>
        <a:buFont typeface="Arial"/>
        <a:buChar char="–"/>
        <a:defRPr sz="9900" kern="1200">
          <a:solidFill>
            <a:schemeClr val="tx1"/>
          </a:solidFill>
          <a:latin typeface="+mn-lt"/>
          <a:ea typeface="+mn-ea"/>
          <a:cs typeface="+mn-cs"/>
        </a:defRPr>
      </a:lvl4pPr>
      <a:lvl5pPr marL="10269098" indent="-1141012" algn="l" defTabSz="2282022" rtl="0" eaLnBrk="1" latinLnBrk="0" hangingPunct="1">
        <a:spcBef>
          <a:spcPct val="20000"/>
        </a:spcBef>
        <a:buFont typeface="Arial"/>
        <a:buChar char="»"/>
        <a:defRPr sz="9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51120" indent="-1141012" algn="l" defTabSz="2282022" rtl="0" eaLnBrk="1" latinLnBrk="0" hangingPunct="1">
        <a:spcBef>
          <a:spcPct val="20000"/>
        </a:spcBef>
        <a:buFont typeface="Arial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33142" indent="-1141012" algn="l" defTabSz="2282022" rtl="0" eaLnBrk="1" latinLnBrk="0" hangingPunct="1">
        <a:spcBef>
          <a:spcPct val="20000"/>
        </a:spcBef>
        <a:buFont typeface="Arial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15163" indent="-1141012" algn="l" defTabSz="2282022" rtl="0" eaLnBrk="1" latinLnBrk="0" hangingPunct="1">
        <a:spcBef>
          <a:spcPct val="20000"/>
        </a:spcBef>
        <a:buFont typeface="Arial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8pPr>
      <a:lvl9pPr marL="19397185" indent="-1141012" algn="l" defTabSz="2282022" rtl="0" eaLnBrk="1" latinLnBrk="0" hangingPunct="1">
        <a:spcBef>
          <a:spcPct val="20000"/>
        </a:spcBef>
        <a:buFont typeface="Arial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82022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2022" algn="l" defTabSz="2282022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2pPr>
      <a:lvl3pPr marL="4564044" algn="l" defTabSz="2282022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3pPr>
      <a:lvl4pPr marL="6846065" algn="l" defTabSz="2282022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4pPr>
      <a:lvl5pPr marL="9128086" algn="l" defTabSz="2282022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10108" algn="l" defTabSz="2282022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692130" algn="l" defTabSz="2282022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974152" algn="l" defTabSz="2282022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56173" algn="l" defTabSz="2282022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187" y="0"/>
            <a:ext cx="32103099" cy="28757563"/>
          </a:xfrm>
          <a:prstGeom prst="rect">
            <a:avLst/>
          </a:prstGeom>
          <a:solidFill>
            <a:srgbClr val="47504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6095439" y="17400275"/>
            <a:ext cx="21678060" cy="0"/>
          </a:xfrm>
          <a:prstGeom prst="line">
            <a:avLst/>
          </a:prstGeom>
          <a:ln>
            <a:solidFill>
              <a:srgbClr val="ECBA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/>
        </p:nvSpPr>
        <p:spPr>
          <a:xfrm>
            <a:off x="2057399" y="9344297"/>
            <a:ext cx="25716099" cy="8335928"/>
          </a:xfrm>
          <a:prstGeom prst="rect">
            <a:avLst/>
          </a:prstGeom>
        </p:spPr>
        <p:txBody>
          <a:bodyPr vert="horz" lIns="514506" tIns="257253" rIns="514506" bIns="257253" rtlCol="0" anchor="ctr">
            <a:normAutofit/>
          </a:bodyPr>
          <a:lstStyle>
            <a:lvl1pPr algn="ctr" defTabSz="2572760" rtl="0" eaLnBrk="1" latinLnBrk="0" hangingPunct="1">
              <a:spcBef>
                <a:spcPct val="0"/>
              </a:spcBef>
              <a:buNone/>
              <a:defRPr sz="2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0000" b="1" dirty="0">
                <a:solidFill>
                  <a:srgbClr val="ECBA2B"/>
                </a:solidFill>
                <a:latin typeface="Arial"/>
                <a:cs typeface="Arial"/>
              </a:rPr>
              <a:t>Session 5</a:t>
            </a:r>
            <a:br>
              <a:rPr lang="en-US" sz="18000" b="1" dirty="0">
                <a:solidFill>
                  <a:schemeClr val="accent1"/>
                </a:solidFill>
                <a:latin typeface="Arial"/>
                <a:cs typeface="Arial"/>
              </a:rPr>
            </a:br>
            <a:r>
              <a:rPr lang="en-US" sz="18000" dirty="0">
                <a:solidFill>
                  <a:schemeClr val="bg1"/>
                </a:solidFill>
                <a:latin typeface="Arial"/>
                <a:cs typeface="Arial"/>
              </a:rPr>
              <a:t>Relationships</a:t>
            </a:r>
          </a:p>
        </p:txBody>
      </p:sp>
      <p:sp>
        <p:nvSpPr>
          <p:cNvPr id="13" name="Subtitle 2"/>
          <p:cNvSpPr>
            <a:spLocks noGrp="1"/>
          </p:cNvSpPr>
          <p:nvPr/>
        </p:nvSpPr>
        <p:spPr>
          <a:xfrm>
            <a:off x="2057399" y="18279801"/>
            <a:ext cx="25716100" cy="9938297"/>
          </a:xfrm>
          <a:prstGeom prst="rect">
            <a:avLst/>
          </a:prstGeom>
        </p:spPr>
        <p:txBody>
          <a:bodyPr vert="horz" lIns="514506" tIns="257253" rIns="514506" bIns="257253" rtlCol="0">
            <a:normAutofit/>
          </a:bodyPr>
          <a:lstStyle>
            <a:lvl1pPr marL="0" indent="0" algn="ctr" defTabSz="2572760" rtl="0" eaLnBrk="1" latinLnBrk="0" hangingPunct="1">
              <a:spcBef>
                <a:spcPct val="20000"/>
              </a:spcBef>
              <a:buFont typeface="Arial"/>
              <a:buNone/>
              <a:defRPr sz="18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572760" indent="0" algn="ctr" defTabSz="2572760" rtl="0" eaLnBrk="1" latinLnBrk="0" hangingPunct="1">
              <a:spcBef>
                <a:spcPct val="20000"/>
              </a:spcBef>
              <a:buFont typeface="Arial"/>
              <a:buNone/>
              <a:defRPr sz="15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145520" indent="0" algn="ctr" defTabSz="2572760" rtl="0" eaLnBrk="1" latinLnBrk="0" hangingPunct="1">
              <a:spcBef>
                <a:spcPct val="20000"/>
              </a:spcBef>
              <a:buFont typeface="Arial"/>
              <a:buNone/>
              <a:defRPr sz="1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718287" indent="0" algn="ctr" defTabSz="2572760" rtl="0" eaLnBrk="1" latinLnBrk="0" hangingPunct="1">
              <a:spcBef>
                <a:spcPct val="20000"/>
              </a:spcBef>
              <a:buFont typeface="Arial"/>
              <a:buNone/>
              <a:defRPr sz="1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291047" indent="0" algn="ctr" defTabSz="2572760" rtl="0" eaLnBrk="1" latinLnBrk="0" hangingPunct="1">
              <a:spcBef>
                <a:spcPct val="20000"/>
              </a:spcBef>
              <a:buFont typeface="Arial"/>
              <a:buNone/>
              <a:defRPr sz="1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863807" indent="0" algn="ctr" defTabSz="2572760" rtl="0" eaLnBrk="1" latinLnBrk="0" hangingPunct="1">
              <a:spcBef>
                <a:spcPct val="20000"/>
              </a:spcBef>
              <a:buFont typeface="Arial"/>
              <a:buNone/>
              <a:defRPr sz="1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5436567" indent="0" algn="ctr" defTabSz="2572760" rtl="0" eaLnBrk="1" latinLnBrk="0" hangingPunct="1">
              <a:spcBef>
                <a:spcPct val="20000"/>
              </a:spcBef>
              <a:buFont typeface="Arial"/>
              <a:buNone/>
              <a:defRPr sz="1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009327" indent="0" algn="ctr" defTabSz="2572760" rtl="0" eaLnBrk="1" latinLnBrk="0" hangingPunct="1">
              <a:spcBef>
                <a:spcPct val="20000"/>
              </a:spcBef>
              <a:buFont typeface="Arial"/>
              <a:buNone/>
              <a:defRPr sz="1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82093" indent="0" algn="ctr" defTabSz="2572760" rtl="0" eaLnBrk="1" latinLnBrk="0" hangingPunct="1">
              <a:spcBef>
                <a:spcPct val="20000"/>
              </a:spcBef>
              <a:buFont typeface="Arial"/>
              <a:buNone/>
              <a:defRPr sz="1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Wellbeing</a:t>
            </a:r>
            <a:r>
              <a:rPr lang="en-US" sz="10000" dirty="0">
                <a:solidFill>
                  <a:schemeClr val="bg1"/>
                </a:solidFill>
                <a:latin typeface="Lato Light"/>
                <a:cs typeface="Lato Light"/>
              </a:rPr>
              <a:t> </a:t>
            </a:r>
            <a:r>
              <a:rPr lang="en-US" sz="13000" dirty="0">
                <a:solidFill>
                  <a:srgbClr val="ECBA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</p:txBody>
      </p:sp>
      <p:pic>
        <p:nvPicPr>
          <p:cNvPr id="17" name="Picture Placeholder 7">
            <a:extLst>
              <a:ext uri="{FF2B5EF4-FFF2-40B4-BE49-F238E27FC236}">
                <a16:creationId xmlns:a16="http://schemas.microsoft.com/office/drawing/2014/main" id="{B2639441-7FB2-E844-80F9-F77315D4A21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t="-1021" b="-1021"/>
          <a:stretch/>
        </p:blipFill>
        <p:spPr>
          <a:xfrm>
            <a:off x="32108286" y="-316523"/>
            <a:ext cx="19079004" cy="29436646"/>
          </a:xfrm>
        </p:spPr>
      </p:pic>
    </p:spTree>
    <p:extLst>
      <p:ext uri="{BB962C8B-B14F-4D97-AF65-F5344CB8AC3E}">
        <p14:creationId xmlns:p14="http://schemas.microsoft.com/office/powerpoint/2010/main" val="712991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WHY CONNECTION MATTERS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5" y="13350549"/>
            <a:ext cx="31043439" cy="7612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0"/>
              </a:lnSpc>
            </a:pPr>
            <a:r>
              <a:rPr lang="en-US" sz="105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“Human beings are designed for connection. We are wired to be social creatures, and the quality of our relationships influences our physical health, mental health, and longevity.”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33185997" y="22032716"/>
            <a:ext cx="839524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Sue Johnson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909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Benefits Of Connection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WHY CONNECTION MATTERS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E0E6CC6-726C-5548-8679-3C82F06DC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9405" y="11003921"/>
            <a:ext cx="9292780" cy="6846757"/>
          </a:xfrm>
          <a:prstGeom prst="roundRect">
            <a:avLst/>
          </a:prstGeom>
          <a:noFill/>
          <a:ln w="63500">
            <a:solidFill>
              <a:srgbClr val="A5B99B"/>
            </a:solidFill>
          </a:ln>
        </p:spPr>
        <p:txBody>
          <a:bodyPr bIns="504000" anchor="ctr">
            <a:noAutofit/>
          </a:bodyPr>
          <a:lstStyle/>
          <a:p>
            <a:pPr marL="0" indent="0" algn="ctr">
              <a:buClr>
                <a:srgbClr val="CC6E16"/>
              </a:buClr>
              <a:buNone/>
            </a:pPr>
            <a:r>
              <a:rPr lang="en-US" sz="7200" dirty="0">
                <a:solidFill>
                  <a:srgbClr val="475043"/>
                </a:solidFill>
                <a:latin typeface="Arial"/>
                <a:cs typeface="Arial"/>
              </a:rPr>
              <a:t>ENHANCED LIFE SATISFACTION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A182C2-F320-0544-B9D4-8F0AE2A70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11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2C006AE-59BD-977E-5EF9-4CBEC760726A}"/>
              </a:ext>
            </a:extLst>
          </p:cNvPr>
          <p:cNvSpPr txBox="1">
            <a:spLocks/>
          </p:cNvSpPr>
          <p:nvPr/>
        </p:nvSpPr>
        <p:spPr>
          <a:xfrm>
            <a:off x="14481620" y="11003921"/>
            <a:ext cx="9292780" cy="6846757"/>
          </a:xfrm>
          <a:prstGeom prst="roundRect">
            <a:avLst/>
          </a:prstGeom>
          <a:noFill/>
          <a:ln w="63500">
            <a:solidFill>
              <a:srgbClr val="A5B99B"/>
            </a:solidFill>
          </a:ln>
        </p:spPr>
        <p:txBody>
          <a:bodyPr vert="horz" lIns="456404" tIns="228203" rIns="456404" bIns="504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CC6E16"/>
              </a:buClr>
              <a:buNone/>
            </a:pPr>
            <a:r>
              <a:rPr lang="en-US" sz="7200" dirty="0">
                <a:solidFill>
                  <a:srgbClr val="475043"/>
                </a:solidFill>
                <a:latin typeface="Arial"/>
                <a:cs typeface="Arial"/>
              </a:rPr>
              <a:t>IMPROVED PHYSICAL HEALTH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33584440-6384-E962-172D-7B1451A2E71E}"/>
              </a:ext>
            </a:extLst>
          </p:cNvPr>
          <p:cNvSpPr txBox="1">
            <a:spLocks/>
          </p:cNvSpPr>
          <p:nvPr/>
        </p:nvSpPr>
        <p:spPr>
          <a:xfrm>
            <a:off x="24293835" y="11003920"/>
            <a:ext cx="9292780" cy="6846757"/>
          </a:xfrm>
          <a:prstGeom prst="roundRect">
            <a:avLst/>
          </a:prstGeom>
          <a:noFill/>
          <a:ln w="63500">
            <a:solidFill>
              <a:srgbClr val="A5B99B"/>
            </a:solidFill>
          </a:ln>
        </p:spPr>
        <p:txBody>
          <a:bodyPr vert="horz" lIns="456404" tIns="228203" rIns="456404" bIns="504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CC6E16"/>
              </a:buClr>
              <a:buNone/>
            </a:pPr>
            <a:r>
              <a:rPr lang="en-US" sz="7200" dirty="0">
                <a:solidFill>
                  <a:srgbClr val="475043"/>
                </a:solidFill>
                <a:latin typeface="Arial"/>
                <a:cs typeface="Arial"/>
              </a:rPr>
              <a:t>INCREASED LONGEVITY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79CE554E-48BF-0813-2BAB-3E2CCECAE3EA}"/>
              </a:ext>
            </a:extLst>
          </p:cNvPr>
          <p:cNvSpPr txBox="1">
            <a:spLocks/>
          </p:cNvSpPr>
          <p:nvPr/>
        </p:nvSpPr>
        <p:spPr>
          <a:xfrm>
            <a:off x="34106050" y="11003921"/>
            <a:ext cx="9292780" cy="6846757"/>
          </a:xfrm>
          <a:prstGeom prst="roundRect">
            <a:avLst/>
          </a:prstGeom>
          <a:noFill/>
          <a:ln w="63500">
            <a:solidFill>
              <a:srgbClr val="A5B99B"/>
            </a:solidFill>
          </a:ln>
        </p:spPr>
        <p:txBody>
          <a:bodyPr vert="horz" lIns="456404" tIns="228203" rIns="456404" bIns="504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CC6E16"/>
              </a:buClr>
              <a:buNone/>
            </a:pPr>
            <a:r>
              <a:rPr lang="en-US" sz="7200" dirty="0">
                <a:solidFill>
                  <a:srgbClr val="475043"/>
                </a:solidFill>
                <a:latin typeface="Arial"/>
                <a:cs typeface="Arial"/>
              </a:rPr>
              <a:t>BOOSTED BRAIN FUNCTION IN THE ELDERLY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070F6A8-7E73-7ECF-1017-886B866DA187}"/>
              </a:ext>
            </a:extLst>
          </p:cNvPr>
          <p:cNvSpPr txBox="1">
            <a:spLocks/>
          </p:cNvSpPr>
          <p:nvPr/>
        </p:nvSpPr>
        <p:spPr>
          <a:xfrm>
            <a:off x="4669405" y="18335609"/>
            <a:ext cx="9292780" cy="6846757"/>
          </a:xfrm>
          <a:prstGeom prst="roundRect">
            <a:avLst/>
          </a:prstGeom>
          <a:noFill/>
          <a:ln w="63500">
            <a:solidFill>
              <a:srgbClr val="ECBA2B"/>
            </a:solidFill>
          </a:ln>
        </p:spPr>
        <p:txBody>
          <a:bodyPr vert="horz" lIns="456404" tIns="228203" rIns="456404" bIns="504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CC6E16"/>
              </a:buClr>
              <a:buNone/>
            </a:pPr>
            <a:r>
              <a:rPr lang="en-US" sz="7200" dirty="0">
                <a:solidFill>
                  <a:srgbClr val="475043"/>
                </a:solidFill>
                <a:latin typeface="Arial"/>
                <a:cs typeface="Arial"/>
              </a:rPr>
              <a:t>GREATER RESILIENCE &amp; RECOVERY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74EAFA4-1D40-1208-610B-4D174065E490}"/>
              </a:ext>
            </a:extLst>
          </p:cNvPr>
          <p:cNvSpPr txBox="1">
            <a:spLocks/>
          </p:cNvSpPr>
          <p:nvPr/>
        </p:nvSpPr>
        <p:spPr>
          <a:xfrm>
            <a:off x="14481620" y="18335609"/>
            <a:ext cx="9292780" cy="6846757"/>
          </a:xfrm>
          <a:prstGeom prst="roundRect">
            <a:avLst/>
          </a:prstGeom>
          <a:noFill/>
          <a:ln w="63500">
            <a:solidFill>
              <a:srgbClr val="ECBA2B"/>
            </a:solidFill>
          </a:ln>
        </p:spPr>
        <p:txBody>
          <a:bodyPr vert="horz" lIns="456404" tIns="228203" rIns="456404" bIns="504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CC6E16"/>
              </a:buClr>
              <a:buNone/>
            </a:pPr>
            <a:r>
              <a:rPr lang="en-US" sz="7200" dirty="0">
                <a:solidFill>
                  <a:srgbClr val="475043"/>
                </a:solidFill>
                <a:latin typeface="Arial"/>
                <a:cs typeface="Arial"/>
              </a:rPr>
              <a:t>HIGHER SATISFACTION WITH LIFE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9410BC52-F937-9C0E-8FA2-0AD09E4B5609}"/>
              </a:ext>
            </a:extLst>
          </p:cNvPr>
          <p:cNvSpPr txBox="1">
            <a:spLocks/>
          </p:cNvSpPr>
          <p:nvPr/>
        </p:nvSpPr>
        <p:spPr>
          <a:xfrm>
            <a:off x="24293835" y="18335608"/>
            <a:ext cx="9292780" cy="6846757"/>
          </a:xfrm>
          <a:prstGeom prst="roundRect">
            <a:avLst/>
          </a:prstGeom>
          <a:noFill/>
          <a:ln w="63500">
            <a:solidFill>
              <a:srgbClr val="ECBA2B"/>
            </a:solidFill>
          </a:ln>
        </p:spPr>
        <p:txBody>
          <a:bodyPr vert="horz" lIns="456404" tIns="228203" rIns="456404" bIns="504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CC6E16"/>
              </a:buClr>
              <a:buNone/>
            </a:pPr>
            <a:r>
              <a:rPr lang="en-US" sz="7200" dirty="0">
                <a:solidFill>
                  <a:srgbClr val="475043"/>
                </a:solidFill>
                <a:latin typeface="Arial"/>
                <a:cs typeface="Arial"/>
              </a:rPr>
              <a:t>IMPROVED WORKPLACE PERFORMANCE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B0172608-964A-B589-610A-0800EF1EA0F1}"/>
              </a:ext>
            </a:extLst>
          </p:cNvPr>
          <p:cNvSpPr txBox="1">
            <a:spLocks/>
          </p:cNvSpPr>
          <p:nvPr/>
        </p:nvSpPr>
        <p:spPr>
          <a:xfrm>
            <a:off x="34106050" y="18335609"/>
            <a:ext cx="9292780" cy="6846757"/>
          </a:xfrm>
          <a:prstGeom prst="roundRect">
            <a:avLst/>
          </a:prstGeom>
          <a:noFill/>
          <a:ln w="63500">
            <a:solidFill>
              <a:srgbClr val="ECBA2B"/>
            </a:solidFill>
          </a:ln>
        </p:spPr>
        <p:txBody>
          <a:bodyPr vert="horz" lIns="456404" tIns="228203" rIns="456404" bIns="504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CC6E16"/>
              </a:buClr>
              <a:buNone/>
            </a:pPr>
            <a:r>
              <a:rPr lang="en-US" sz="7200" dirty="0">
                <a:solidFill>
                  <a:srgbClr val="475043"/>
                </a:solidFill>
                <a:latin typeface="Arial"/>
                <a:cs typeface="Arial"/>
              </a:rPr>
              <a:t>ACCELERATED PERSONAL GROWTH</a:t>
            </a:r>
          </a:p>
        </p:txBody>
      </p:sp>
    </p:spTree>
    <p:extLst>
      <p:ext uri="{BB962C8B-B14F-4D97-AF65-F5344CB8AC3E}">
        <p14:creationId xmlns:p14="http://schemas.microsoft.com/office/powerpoint/2010/main" val="196464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11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WHY CONNECTION MATTERS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397129" y="13719065"/>
            <a:ext cx="30399176" cy="6790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“The small, positive things done often are far more important than the occasional, dramatic gesture."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32640976" y="21465417"/>
            <a:ext cx="894026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John Gottman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3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32AD73A-7FEF-0F5F-7322-17A76EEA60FF}"/>
              </a:ext>
            </a:extLst>
          </p:cNvPr>
          <p:cNvSpPr/>
          <p:nvPr/>
        </p:nvSpPr>
        <p:spPr>
          <a:xfrm>
            <a:off x="35966399" y="0"/>
            <a:ext cx="15157451" cy="28757563"/>
          </a:xfrm>
          <a:prstGeom prst="rect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High Quality Connections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WHY CONNECTION MATTERS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45703E-FE5B-3C4E-A5C3-DAAC86C2C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13</a:t>
            </a:fld>
            <a:endParaRPr lang="en-US" dirty="0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7270150C-9B30-38A1-0355-AF1A90C0EE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9405" y="10857541"/>
            <a:ext cx="26033333" cy="986886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2000" b="1" dirty="0">
                <a:solidFill>
                  <a:srgbClr val="475043"/>
                </a:solidFill>
                <a:latin typeface="Arial"/>
                <a:cs typeface="Arial"/>
              </a:rPr>
              <a:t>Energy and vitality</a:t>
            </a:r>
          </a:p>
          <a:p>
            <a:pPr>
              <a:lnSpc>
                <a:spcPct val="130000"/>
              </a:lnSpc>
              <a:spcAft>
                <a:spcPts val="600"/>
              </a:spcAft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2000" b="1" dirty="0">
                <a:solidFill>
                  <a:srgbClr val="475043"/>
                </a:solidFill>
                <a:latin typeface="Arial"/>
                <a:cs typeface="Arial"/>
              </a:rPr>
              <a:t>Mutual respect</a:t>
            </a:r>
          </a:p>
          <a:p>
            <a:pPr>
              <a:lnSpc>
                <a:spcPct val="130000"/>
              </a:lnSpc>
              <a:spcAft>
                <a:spcPts val="600"/>
              </a:spcAft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2000" b="1" dirty="0">
                <a:solidFill>
                  <a:srgbClr val="475043"/>
                </a:solidFill>
                <a:latin typeface="Arial"/>
                <a:cs typeface="Arial"/>
              </a:rPr>
              <a:t>Trust and openness</a:t>
            </a:r>
          </a:p>
          <a:p>
            <a:pPr>
              <a:lnSpc>
                <a:spcPct val="130000"/>
              </a:lnSpc>
              <a:spcAft>
                <a:spcPts val="600"/>
              </a:spcAft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2000" b="1" dirty="0">
                <a:solidFill>
                  <a:srgbClr val="475043"/>
                </a:solidFill>
                <a:latin typeface="Arial"/>
                <a:cs typeface="Arial"/>
              </a:rPr>
              <a:t>Positive engagement</a:t>
            </a:r>
          </a:p>
          <a:p>
            <a:pPr>
              <a:lnSpc>
                <a:spcPct val="130000"/>
              </a:lnSpc>
              <a:spcAft>
                <a:spcPts val="600"/>
              </a:spcAft>
              <a:buClr>
                <a:srgbClr val="475043"/>
              </a:buClr>
              <a:buFont typeface="Wingdings" panose="05000000000000000000" pitchFamily="2" charset="2"/>
              <a:buChar char="§"/>
            </a:pPr>
            <a:endParaRPr lang="en-US" sz="12000" b="1" dirty="0">
              <a:solidFill>
                <a:srgbClr val="475043"/>
              </a:solidFill>
              <a:latin typeface="Arial"/>
              <a:cs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306C603-56C0-08FA-8726-6C5AC069F0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52482" y="9213729"/>
            <a:ext cx="19050000" cy="1744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63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4800" b="1" dirty="0">
                <a:solidFill>
                  <a:srgbClr val="09101B"/>
                </a:solidFill>
                <a:latin typeface="Arial"/>
                <a:cs typeface="Arial"/>
              </a:rPr>
              <a:t>Benefits of HQCs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9403" y="10626643"/>
            <a:ext cx="21303996" cy="9868862"/>
          </a:xfrm>
        </p:spPr>
        <p:txBody>
          <a:bodyPr>
            <a:noAutofit/>
          </a:bodyPr>
          <a:lstStyle/>
          <a:p>
            <a:pPr marL="0" indent="0">
              <a:lnSpc>
                <a:spcPct val="130000"/>
              </a:lnSpc>
              <a:buClr>
                <a:srgbClr val="475043"/>
              </a:buClr>
              <a:buNone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In the workplace, HQCs can: 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0000" dirty="0">
                <a:solidFill>
                  <a:srgbClr val="09101B"/>
                </a:solidFill>
                <a:latin typeface="Arial"/>
                <a:cs typeface="Arial"/>
              </a:rPr>
              <a:t>Boost our overall health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0000" dirty="0">
                <a:solidFill>
                  <a:srgbClr val="09101B"/>
                </a:solidFill>
                <a:latin typeface="Arial"/>
                <a:cs typeface="Arial"/>
              </a:rPr>
              <a:t>Enhance our creativity and collaboration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0000" dirty="0">
                <a:solidFill>
                  <a:srgbClr val="09101B"/>
                </a:solidFill>
                <a:latin typeface="Arial"/>
                <a:cs typeface="Arial"/>
              </a:rPr>
              <a:t>Improve our overall performance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0000" dirty="0">
                <a:solidFill>
                  <a:srgbClr val="09101B"/>
                </a:solidFill>
                <a:latin typeface="Arial"/>
                <a:cs typeface="Arial"/>
              </a:rPr>
              <a:t>Decrease workplace turnover 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WHY CONNECTION MATTERS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45703E-FE5B-3C4E-A5C3-DAAC86C2C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14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4247D72-E058-C29D-2712-ABF80B9FAC52}"/>
              </a:ext>
            </a:extLst>
          </p:cNvPr>
          <p:cNvGrpSpPr/>
          <p:nvPr/>
        </p:nvGrpSpPr>
        <p:grpSpPr>
          <a:xfrm>
            <a:off x="28197293" y="6846044"/>
            <a:ext cx="18679807" cy="17768597"/>
            <a:chOff x="28197293" y="6846044"/>
            <a:chExt cx="18679807" cy="17768597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54B90FE6-EB7D-9078-6A9D-60CE04366C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flipH="1">
              <a:off x="28197293" y="6846044"/>
              <a:ext cx="18679807" cy="1776859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9F473BE-381A-A191-E41A-4E54A451F897}"/>
                </a:ext>
              </a:extLst>
            </p:cNvPr>
            <p:cNvSpPr txBox="1"/>
            <p:nvPr/>
          </p:nvSpPr>
          <p:spPr>
            <a:xfrm>
              <a:off x="37783477" y="13600494"/>
              <a:ext cx="6705606" cy="12394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lnSpc>
                  <a:spcPct val="130000"/>
                </a:lnSpc>
                <a:buClr>
                  <a:srgbClr val="475043"/>
                </a:buClr>
                <a:buNone/>
              </a:pPr>
              <a:r>
                <a:rPr lang="en-US" sz="6400" dirty="0">
                  <a:solidFill>
                    <a:srgbClr val="475043"/>
                  </a:solidFill>
                  <a:latin typeface="Arial"/>
                  <a:cs typeface="Arial"/>
                </a:rPr>
                <a:t>HEALTH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7AE0A-0503-8A69-E1AD-45644249B64E}"/>
                </a:ext>
              </a:extLst>
            </p:cNvPr>
            <p:cNvSpPr txBox="1"/>
            <p:nvPr/>
          </p:nvSpPr>
          <p:spPr>
            <a:xfrm>
              <a:off x="37795201" y="16601598"/>
              <a:ext cx="6705606" cy="12394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lnSpc>
                  <a:spcPct val="130000"/>
                </a:lnSpc>
                <a:buClr>
                  <a:srgbClr val="475043"/>
                </a:buClr>
                <a:buNone/>
              </a:pPr>
              <a:r>
                <a:rPr lang="en-US" sz="6400" dirty="0">
                  <a:solidFill>
                    <a:srgbClr val="475043"/>
                  </a:solidFill>
                  <a:latin typeface="Arial"/>
                  <a:cs typeface="Arial"/>
                </a:rPr>
                <a:t>CREATIVITY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13C0105-23AD-0271-C1B4-1D12679E2A26}"/>
                </a:ext>
              </a:extLst>
            </p:cNvPr>
            <p:cNvSpPr txBox="1"/>
            <p:nvPr/>
          </p:nvSpPr>
          <p:spPr>
            <a:xfrm>
              <a:off x="37806925" y="19497194"/>
              <a:ext cx="6705606" cy="12394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lnSpc>
                  <a:spcPct val="130000"/>
                </a:lnSpc>
                <a:buClr>
                  <a:srgbClr val="475043"/>
                </a:buClr>
                <a:buNone/>
              </a:pPr>
              <a:r>
                <a:rPr lang="en-US" sz="6400" dirty="0">
                  <a:solidFill>
                    <a:srgbClr val="475043"/>
                  </a:solidFill>
                  <a:latin typeface="Arial"/>
                  <a:cs typeface="Arial"/>
                </a:rPr>
                <a:t>PERFORMANCE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4FA8551-4193-FDF7-0760-2BD094A589F5}"/>
                </a:ext>
              </a:extLst>
            </p:cNvPr>
            <p:cNvSpPr txBox="1"/>
            <p:nvPr/>
          </p:nvSpPr>
          <p:spPr>
            <a:xfrm>
              <a:off x="37818649" y="22427963"/>
              <a:ext cx="6705606" cy="12394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lnSpc>
                  <a:spcPct val="130000"/>
                </a:lnSpc>
                <a:buClr>
                  <a:srgbClr val="475043"/>
                </a:buClr>
                <a:buNone/>
              </a:pPr>
              <a:r>
                <a:rPr lang="en-US" sz="6400" dirty="0">
                  <a:solidFill>
                    <a:srgbClr val="475043"/>
                  </a:solidFill>
                  <a:latin typeface="Arial"/>
                  <a:cs typeface="Arial"/>
                </a:rPr>
                <a:t>TURNOVER</a:t>
              </a:r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EF51620F-A2A0-A9AD-78A7-B5644507BF2A}"/>
                </a:ext>
              </a:extLst>
            </p:cNvPr>
            <p:cNvSpPr/>
            <p:nvPr/>
          </p:nvSpPr>
          <p:spPr>
            <a:xfrm>
              <a:off x="44166449" y="13921583"/>
              <a:ext cx="1055077" cy="700617"/>
            </a:xfrm>
            <a:prstGeom prst="triangle">
              <a:avLst/>
            </a:prstGeom>
            <a:solidFill>
              <a:srgbClr val="F7FDF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4871E014-6AA5-1281-19C1-973CF03E63D3}"/>
                </a:ext>
              </a:extLst>
            </p:cNvPr>
            <p:cNvSpPr/>
            <p:nvPr/>
          </p:nvSpPr>
          <p:spPr>
            <a:xfrm>
              <a:off x="44559417" y="16861409"/>
              <a:ext cx="1055077" cy="700617"/>
            </a:xfrm>
            <a:prstGeom prst="triangle">
              <a:avLst/>
            </a:prstGeom>
            <a:solidFill>
              <a:srgbClr val="F7FDF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153FC569-1351-B2B0-1F0E-DB59A599DB0A}"/>
                </a:ext>
              </a:extLst>
            </p:cNvPr>
            <p:cNvSpPr/>
            <p:nvPr/>
          </p:nvSpPr>
          <p:spPr>
            <a:xfrm>
              <a:off x="44450790" y="19789634"/>
              <a:ext cx="1055077" cy="700617"/>
            </a:xfrm>
            <a:prstGeom prst="triangle">
              <a:avLst/>
            </a:prstGeom>
            <a:solidFill>
              <a:srgbClr val="F7FDF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03DB85C3-A803-A858-4F39-2142C4799578}"/>
                </a:ext>
              </a:extLst>
            </p:cNvPr>
            <p:cNvSpPr/>
            <p:nvPr/>
          </p:nvSpPr>
          <p:spPr>
            <a:xfrm rot="10800000">
              <a:off x="42954900" y="22823923"/>
              <a:ext cx="1055077" cy="700617"/>
            </a:xfrm>
            <a:prstGeom prst="triangle">
              <a:avLst/>
            </a:prstGeom>
            <a:solidFill>
              <a:srgbClr val="F7FDF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</p:spTree>
    <p:extLst>
      <p:ext uri="{BB962C8B-B14F-4D97-AF65-F5344CB8AC3E}">
        <p14:creationId xmlns:p14="http://schemas.microsoft.com/office/powerpoint/2010/main" val="379059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WHY CONNECTION MATTERS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320617"/>
            <a:ext cx="38211343" cy="13847211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426618" y="12763376"/>
            <a:ext cx="32268825" cy="8584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0"/>
              </a:lnSpc>
              <a:spcAft>
                <a:spcPts val="2400"/>
              </a:spcAft>
            </a:pPr>
            <a:r>
              <a:rPr lang="en-US" sz="91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“High-quality connections (HQCs) are defined as positive, short-term interactions that leave people with a sense of: </a:t>
            </a:r>
          </a:p>
          <a:p>
            <a:pPr marL="1143000" indent="-1143000">
              <a:lnSpc>
                <a:spcPts val="13000"/>
              </a:lnSpc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91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Vitality - feeling energized in the connection</a:t>
            </a:r>
          </a:p>
          <a:p>
            <a:pPr marL="1143000" indent="-1143000">
              <a:lnSpc>
                <a:spcPts val="13000"/>
              </a:lnSpc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91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Positive Regard - feeling known, respected and cared for</a:t>
            </a:r>
          </a:p>
          <a:p>
            <a:pPr marL="1143000" indent="-1143000">
              <a:lnSpc>
                <a:spcPts val="13000"/>
              </a:lnSpc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91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Mutuality - mutual vulnerability and responsiveness”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15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157135-6E4F-AD92-93FD-89877214DAE6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682955-43FA-1632-EE00-AC4B6C952F64}"/>
              </a:ext>
            </a:extLst>
          </p:cNvPr>
          <p:cNvSpPr/>
          <p:nvPr/>
        </p:nvSpPr>
        <p:spPr>
          <a:xfrm>
            <a:off x="33734224" y="22414987"/>
            <a:ext cx="784702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Jane Dutton</a:t>
            </a:r>
          </a:p>
        </p:txBody>
      </p:sp>
    </p:spTree>
    <p:extLst>
      <p:ext uri="{BB962C8B-B14F-4D97-AF65-F5344CB8AC3E}">
        <p14:creationId xmlns:p14="http://schemas.microsoft.com/office/powerpoint/2010/main" val="163545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Your HQC Toolkit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WHY CONNECTION MATTERS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E0E6CC6-726C-5548-8679-3C82F06DC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9405" y="10652232"/>
            <a:ext cx="13200674" cy="4598996"/>
          </a:xfrm>
          <a:prstGeom prst="roundRect">
            <a:avLst/>
          </a:prstGeom>
          <a:noFill/>
          <a:ln w="63500">
            <a:solidFill>
              <a:srgbClr val="A5B99B"/>
            </a:solidFill>
          </a:ln>
        </p:spPr>
        <p:txBody>
          <a:bodyPr tIns="288000" bIns="252000" anchor="ctr">
            <a:noAutofit/>
          </a:bodyPr>
          <a:lstStyle/>
          <a:p>
            <a:pPr marL="0" indent="0" algn="ctr">
              <a:buClr>
                <a:srgbClr val="CC6E16"/>
              </a:buClr>
              <a:buNone/>
            </a:pPr>
            <a:r>
              <a:rPr lang="en-US" sz="7200" dirty="0">
                <a:solidFill>
                  <a:srgbClr val="475043"/>
                </a:solidFill>
                <a:latin typeface="Arial"/>
                <a:cs typeface="Arial"/>
              </a:rPr>
              <a:t>DARE TO SHARE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A182C2-F320-0544-B9D4-8F0AE2A70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16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2C006AE-59BD-977E-5EF9-4CBEC760726A}"/>
              </a:ext>
            </a:extLst>
          </p:cNvPr>
          <p:cNvSpPr txBox="1">
            <a:spLocks/>
          </p:cNvSpPr>
          <p:nvPr/>
        </p:nvSpPr>
        <p:spPr>
          <a:xfrm>
            <a:off x="18870824" y="10652232"/>
            <a:ext cx="13200674" cy="4598996"/>
          </a:xfrm>
          <a:prstGeom prst="roundRect">
            <a:avLst/>
          </a:prstGeom>
          <a:noFill/>
          <a:ln w="63500">
            <a:solidFill>
              <a:srgbClr val="A5B99B"/>
            </a:solidFill>
          </a:ln>
        </p:spPr>
        <p:txBody>
          <a:bodyPr vert="horz" lIns="456404" tIns="288000" rIns="456404" bIns="252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CC6E16"/>
              </a:buClr>
              <a:buNone/>
            </a:pPr>
            <a:r>
              <a:rPr lang="en-US" sz="7200" dirty="0">
                <a:solidFill>
                  <a:srgbClr val="475043"/>
                </a:solidFill>
                <a:latin typeface="Arial"/>
                <a:cs typeface="Arial"/>
              </a:rPr>
              <a:t>LISTEN TO LEARN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33584440-6384-E962-172D-7B1451A2E71E}"/>
              </a:ext>
            </a:extLst>
          </p:cNvPr>
          <p:cNvSpPr txBox="1">
            <a:spLocks/>
          </p:cNvSpPr>
          <p:nvPr/>
        </p:nvSpPr>
        <p:spPr>
          <a:xfrm>
            <a:off x="33072244" y="10652231"/>
            <a:ext cx="13200674" cy="4598996"/>
          </a:xfrm>
          <a:prstGeom prst="roundRect">
            <a:avLst/>
          </a:prstGeom>
          <a:noFill/>
          <a:ln w="63500">
            <a:solidFill>
              <a:srgbClr val="A5B99B"/>
            </a:solidFill>
          </a:ln>
        </p:spPr>
        <p:txBody>
          <a:bodyPr vert="horz" lIns="456404" tIns="288000" rIns="456404" bIns="252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CC6E16"/>
              </a:buClr>
              <a:buNone/>
            </a:pPr>
            <a:r>
              <a:rPr lang="en-US" sz="7200" dirty="0">
                <a:solidFill>
                  <a:srgbClr val="475043"/>
                </a:solidFill>
                <a:latin typeface="Arial"/>
                <a:cs typeface="Arial"/>
              </a:rPr>
              <a:t>ASK APPRECIATIVELY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070F6A8-7E73-7ECF-1017-886B866DA187}"/>
              </a:ext>
            </a:extLst>
          </p:cNvPr>
          <p:cNvSpPr txBox="1">
            <a:spLocks/>
          </p:cNvSpPr>
          <p:nvPr/>
        </p:nvSpPr>
        <p:spPr>
          <a:xfrm>
            <a:off x="4669405" y="15873773"/>
            <a:ext cx="13200674" cy="4598996"/>
          </a:xfrm>
          <a:prstGeom prst="roundRect">
            <a:avLst/>
          </a:prstGeom>
          <a:noFill/>
          <a:ln w="63500">
            <a:solidFill>
              <a:srgbClr val="ECBA2B"/>
            </a:solidFill>
          </a:ln>
        </p:spPr>
        <p:txBody>
          <a:bodyPr vert="horz" lIns="456404" tIns="288000" rIns="456404" bIns="252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CC6E16"/>
              </a:buClr>
              <a:buNone/>
            </a:pPr>
            <a:r>
              <a:rPr lang="en-US" sz="7200" dirty="0">
                <a:solidFill>
                  <a:srgbClr val="475043"/>
                </a:solidFill>
                <a:latin typeface="Arial"/>
                <a:cs typeface="Arial"/>
              </a:rPr>
              <a:t>SPOT STRENGTHS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74EAFA4-1D40-1208-610B-4D174065E490}"/>
              </a:ext>
            </a:extLst>
          </p:cNvPr>
          <p:cNvSpPr txBox="1">
            <a:spLocks/>
          </p:cNvSpPr>
          <p:nvPr/>
        </p:nvSpPr>
        <p:spPr>
          <a:xfrm>
            <a:off x="18870824" y="15873773"/>
            <a:ext cx="13200674" cy="4598996"/>
          </a:xfrm>
          <a:prstGeom prst="roundRect">
            <a:avLst/>
          </a:prstGeom>
          <a:noFill/>
          <a:ln w="63500">
            <a:solidFill>
              <a:srgbClr val="ECBA2B"/>
            </a:solidFill>
          </a:ln>
        </p:spPr>
        <p:txBody>
          <a:bodyPr vert="horz" lIns="456404" tIns="288000" rIns="456404" bIns="252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CC6E16"/>
              </a:buClr>
              <a:buNone/>
            </a:pPr>
            <a:r>
              <a:rPr lang="en-US" sz="7200" dirty="0">
                <a:solidFill>
                  <a:srgbClr val="475043"/>
                </a:solidFill>
                <a:latin typeface="Arial"/>
                <a:cs typeface="Arial"/>
              </a:rPr>
              <a:t>SEEK OUT STRANGERS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9410BC52-F937-9C0E-8FA2-0AD09E4B5609}"/>
              </a:ext>
            </a:extLst>
          </p:cNvPr>
          <p:cNvSpPr txBox="1">
            <a:spLocks/>
          </p:cNvSpPr>
          <p:nvPr/>
        </p:nvSpPr>
        <p:spPr>
          <a:xfrm>
            <a:off x="33072244" y="15873772"/>
            <a:ext cx="13200674" cy="4598996"/>
          </a:xfrm>
          <a:prstGeom prst="roundRect">
            <a:avLst/>
          </a:prstGeom>
          <a:noFill/>
          <a:ln w="63500">
            <a:solidFill>
              <a:srgbClr val="ECBA2B"/>
            </a:solidFill>
          </a:ln>
        </p:spPr>
        <p:txBody>
          <a:bodyPr vert="horz" lIns="456404" tIns="288000" rIns="456404" bIns="252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CC6E16"/>
              </a:buClr>
              <a:buNone/>
            </a:pPr>
            <a:r>
              <a:rPr lang="en-US" sz="7200" dirty="0">
                <a:solidFill>
                  <a:srgbClr val="475043"/>
                </a:solidFill>
                <a:latin typeface="Arial"/>
                <a:cs typeface="Arial"/>
              </a:rPr>
              <a:t>ASK FOR HELP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6068520-DEB5-2DB7-9DA2-C4BA87F4F291}"/>
              </a:ext>
            </a:extLst>
          </p:cNvPr>
          <p:cNvSpPr txBox="1">
            <a:spLocks/>
          </p:cNvSpPr>
          <p:nvPr/>
        </p:nvSpPr>
        <p:spPr>
          <a:xfrm>
            <a:off x="4669404" y="21074544"/>
            <a:ext cx="13200674" cy="4598996"/>
          </a:xfrm>
          <a:prstGeom prst="roundRect">
            <a:avLst/>
          </a:prstGeom>
          <a:noFill/>
          <a:ln w="63500">
            <a:solidFill>
              <a:srgbClr val="A5B99B"/>
            </a:solidFill>
          </a:ln>
        </p:spPr>
        <p:txBody>
          <a:bodyPr vert="horz" lIns="456404" tIns="288000" rIns="456404" bIns="252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CC6E16"/>
              </a:buClr>
              <a:buNone/>
            </a:pPr>
            <a:r>
              <a:rPr lang="en-US" sz="7200" dirty="0">
                <a:solidFill>
                  <a:srgbClr val="475043"/>
                </a:solidFill>
                <a:latin typeface="Arial"/>
                <a:cs typeface="Arial"/>
              </a:rPr>
              <a:t>FIVE-MINUTE FAVORS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8A7F5C9-CFF5-1BB6-E9C2-3C7394720426}"/>
              </a:ext>
            </a:extLst>
          </p:cNvPr>
          <p:cNvSpPr txBox="1">
            <a:spLocks/>
          </p:cNvSpPr>
          <p:nvPr/>
        </p:nvSpPr>
        <p:spPr>
          <a:xfrm>
            <a:off x="18870823" y="21074544"/>
            <a:ext cx="13200674" cy="4598996"/>
          </a:xfrm>
          <a:prstGeom prst="roundRect">
            <a:avLst/>
          </a:prstGeom>
          <a:noFill/>
          <a:ln w="63500">
            <a:solidFill>
              <a:srgbClr val="A5B99B"/>
            </a:solidFill>
          </a:ln>
        </p:spPr>
        <p:txBody>
          <a:bodyPr vert="horz" lIns="456404" tIns="288000" rIns="456404" bIns="252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CC6E16"/>
              </a:buClr>
              <a:buNone/>
            </a:pPr>
            <a:r>
              <a:rPr lang="en-US" sz="7200" dirty="0">
                <a:solidFill>
                  <a:srgbClr val="475043"/>
                </a:solidFill>
                <a:latin typeface="Arial"/>
                <a:cs typeface="Arial"/>
              </a:rPr>
              <a:t>KEEP IT CURIOUS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C281F66-A7A6-8035-023F-AD2C6C55FCD2}"/>
              </a:ext>
            </a:extLst>
          </p:cNvPr>
          <p:cNvSpPr txBox="1">
            <a:spLocks/>
          </p:cNvSpPr>
          <p:nvPr/>
        </p:nvSpPr>
        <p:spPr>
          <a:xfrm>
            <a:off x="33072243" y="21074543"/>
            <a:ext cx="13200674" cy="4598996"/>
          </a:xfrm>
          <a:prstGeom prst="roundRect">
            <a:avLst/>
          </a:prstGeom>
          <a:noFill/>
          <a:ln w="63500">
            <a:solidFill>
              <a:srgbClr val="A5B99B"/>
            </a:solidFill>
          </a:ln>
        </p:spPr>
        <p:txBody>
          <a:bodyPr vert="horz" lIns="456404" tIns="288000" rIns="456404" bIns="252000" rtlCol="0" anchor="ctr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CC6E16"/>
              </a:buClr>
              <a:buNone/>
            </a:pPr>
            <a:r>
              <a:rPr lang="en-US" sz="7200" dirty="0">
                <a:solidFill>
                  <a:srgbClr val="475043"/>
                </a:solidFill>
                <a:latin typeface="Arial"/>
                <a:cs typeface="Arial"/>
              </a:rPr>
              <a:t>CELEBRATE SUCCESSES</a:t>
            </a:r>
          </a:p>
        </p:txBody>
      </p:sp>
    </p:spTree>
    <p:extLst>
      <p:ext uri="{BB962C8B-B14F-4D97-AF65-F5344CB8AC3E}">
        <p14:creationId xmlns:p14="http://schemas.microsoft.com/office/powerpoint/2010/main" val="64453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11" grpId="0" build="p" animBg="1"/>
      <p:bldP spid="15" grpId="0" build="p" animBg="1"/>
      <p:bldP spid="17" grpId="0" build="p" animBg="1"/>
      <p:bldP spid="18" grpId="0" build="p" animBg="1"/>
      <p:bldP spid="19" grpId="0" build="p" animBg="1"/>
      <p:bldP spid="4" grpId="0" build="p" animBg="1"/>
      <p:bldP spid="8" grpId="0" build="p" animBg="1"/>
      <p:bldP spid="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Exploring HQCs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WHY CONNECTION MATTERS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A182C2-F320-0544-B9D4-8F0AE2A70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17</a:t>
            </a:fld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DD2989D-2AC3-F16B-D2A6-89753832A2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0862" y="10626643"/>
            <a:ext cx="11789796" cy="9868862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1800"/>
              </a:spcBef>
              <a:buClr>
                <a:srgbClr val="475043"/>
              </a:buClr>
              <a:buNone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Use these questions to have a HQC conversation with at least 3 different people.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CC3C2500-5ACC-8282-9383-77DF753132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159649"/>
              </p:ext>
            </p:extLst>
          </p:nvPr>
        </p:nvGraphicFramePr>
        <p:xfrm>
          <a:off x="18789981" y="9035197"/>
          <a:ext cx="29340000" cy="1675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80000">
                  <a:extLst>
                    <a:ext uri="{9D8B030D-6E8A-4147-A177-3AD203B41FA5}">
                      <a16:colId xmlns:a16="http://schemas.microsoft.com/office/drawing/2014/main" val="432067727"/>
                    </a:ext>
                  </a:extLst>
                </a:gridCol>
                <a:gridCol w="9780000">
                  <a:extLst>
                    <a:ext uri="{9D8B030D-6E8A-4147-A177-3AD203B41FA5}">
                      <a16:colId xmlns:a16="http://schemas.microsoft.com/office/drawing/2014/main" val="3217205918"/>
                    </a:ext>
                  </a:extLst>
                </a:gridCol>
                <a:gridCol w="9780000">
                  <a:extLst>
                    <a:ext uri="{9D8B030D-6E8A-4147-A177-3AD203B41FA5}">
                      <a16:colId xmlns:a16="http://schemas.microsoft.com/office/drawing/2014/main" val="516418152"/>
                    </a:ext>
                  </a:extLst>
                </a:gridCol>
              </a:tblGrid>
              <a:tr h="2999711">
                <a:tc>
                  <a:txBody>
                    <a:bodyPr/>
                    <a:lstStyle/>
                    <a:p>
                      <a:pPr algn="ctr"/>
                      <a:r>
                        <a:rPr lang="en-US" sz="6800" b="0" dirty="0">
                          <a:solidFill>
                            <a:srgbClr val="475043"/>
                          </a:solidFill>
                          <a:latin typeface="Arial"/>
                          <a:cs typeface="Arial"/>
                        </a:rPr>
                        <a:t>What’s something you’re passionate about and why?</a:t>
                      </a:r>
                    </a:p>
                  </a:txBody>
                  <a:tcPr marL="720000" marR="720000" marT="720000" marB="720000" anchor="ctr">
                    <a:lnL w="12700" cmpd="sng">
                      <a:noFill/>
                    </a:lnL>
                    <a:lnR w="381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762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800" b="0" dirty="0">
                          <a:solidFill>
                            <a:srgbClr val="475043"/>
                          </a:solidFill>
                          <a:latin typeface="Arial"/>
                          <a:cs typeface="Arial"/>
                        </a:rPr>
                        <a:t>What’s a simple pleasure that brings </a:t>
                      </a:r>
                      <a:br>
                        <a:rPr lang="en-US" sz="6800" b="0" dirty="0">
                          <a:solidFill>
                            <a:srgbClr val="475043"/>
                          </a:solidFill>
                          <a:latin typeface="Arial"/>
                          <a:cs typeface="Arial"/>
                        </a:rPr>
                      </a:br>
                      <a:r>
                        <a:rPr lang="en-US" sz="6800" b="0" dirty="0">
                          <a:solidFill>
                            <a:srgbClr val="475043"/>
                          </a:solidFill>
                          <a:latin typeface="Arial"/>
                          <a:cs typeface="Arial"/>
                        </a:rPr>
                        <a:t>you joy?</a:t>
                      </a:r>
                    </a:p>
                  </a:txBody>
                  <a:tcPr marL="720000" marR="720000" marT="720000" marB="720000" anchor="ctr">
                    <a:lnL w="381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762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800" b="0" dirty="0">
                          <a:solidFill>
                            <a:srgbClr val="475043"/>
                          </a:solidFill>
                          <a:latin typeface="Arial"/>
                          <a:cs typeface="Arial"/>
                        </a:rPr>
                        <a:t>If you could make one small change in the world, what would it be?</a:t>
                      </a:r>
                    </a:p>
                  </a:txBody>
                  <a:tcPr marL="720000" marR="720000" marT="720000" marB="720000" anchor="ctr">
                    <a:lnL w="381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762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8801065"/>
                  </a:ext>
                </a:extLst>
              </a:tr>
              <a:tr h="3263423">
                <a:tc>
                  <a:txBody>
                    <a:bodyPr/>
                    <a:lstStyle/>
                    <a:p>
                      <a:pPr algn="ctr"/>
                      <a:r>
                        <a:rPr lang="en-US" sz="6800" b="0" dirty="0">
                          <a:solidFill>
                            <a:srgbClr val="475043"/>
                          </a:solidFill>
                          <a:latin typeface="Arial"/>
                          <a:cs typeface="Arial"/>
                        </a:rPr>
                        <a:t>Who has been a mentor in your life and what did they teach you?</a:t>
                      </a:r>
                    </a:p>
                  </a:txBody>
                  <a:tcPr marL="720000" marR="720000" marT="720000" marB="720000" anchor="ctr">
                    <a:lnL w="12700" cmpd="sng">
                      <a:noFill/>
                    </a:lnL>
                    <a:lnR w="381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FB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800" b="0" dirty="0">
                          <a:solidFill>
                            <a:srgbClr val="475043"/>
                          </a:solidFill>
                          <a:latin typeface="Arial"/>
                          <a:cs typeface="Arial"/>
                        </a:rPr>
                        <a:t>Who or what are you most grateful for in this moment?</a:t>
                      </a:r>
                    </a:p>
                  </a:txBody>
                  <a:tcPr marL="720000" marR="720000" marT="720000" marB="720000" anchor="ctr">
                    <a:lnL w="381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FB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800" b="0" dirty="0">
                          <a:solidFill>
                            <a:srgbClr val="475043"/>
                          </a:solidFill>
                          <a:latin typeface="Arial"/>
                          <a:cs typeface="Arial"/>
                        </a:rPr>
                        <a:t>What personal accomplishment are you most proud of and why?</a:t>
                      </a:r>
                    </a:p>
                  </a:txBody>
                  <a:tcPr marL="720000" marR="720000" marT="720000" marB="720000" anchor="ctr">
                    <a:lnL w="381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762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FB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772699"/>
                  </a:ext>
                </a:extLst>
              </a:tr>
              <a:tr h="2999711">
                <a:tc>
                  <a:txBody>
                    <a:bodyPr/>
                    <a:lstStyle/>
                    <a:p>
                      <a:pPr algn="ctr"/>
                      <a:r>
                        <a:rPr lang="en-US" sz="6800" b="0" dirty="0">
                          <a:solidFill>
                            <a:srgbClr val="475043"/>
                          </a:solidFill>
                          <a:latin typeface="Arial"/>
                          <a:cs typeface="Arial"/>
                        </a:rPr>
                        <a:t>What is something you’ve learned recently that excited you?</a:t>
                      </a:r>
                    </a:p>
                  </a:txBody>
                  <a:tcPr marL="720000" marR="720000" marT="720000" marB="720000" anchor="ctr">
                    <a:lnL w="12700" cmpd="sng">
                      <a:noFill/>
                    </a:lnL>
                    <a:lnR w="381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800" b="0" dirty="0">
                          <a:solidFill>
                            <a:srgbClr val="475043"/>
                          </a:solidFill>
                          <a:latin typeface="Arial"/>
                          <a:cs typeface="Arial"/>
                        </a:rPr>
                        <a:t>If you could spend the day doing anything, what would it be?</a:t>
                      </a:r>
                    </a:p>
                  </a:txBody>
                  <a:tcPr marL="720000" marR="720000" marT="720000" marB="720000" anchor="ctr">
                    <a:lnL w="381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800" b="0" dirty="0">
                          <a:solidFill>
                            <a:srgbClr val="475043"/>
                          </a:solidFill>
                          <a:latin typeface="Arial"/>
                          <a:cs typeface="Arial"/>
                        </a:rPr>
                        <a:t>What’s the best piece of advice you’ve received?</a:t>
                      </a:r>
                    </a:p>
                  </a:txBody>
                  <a:tcPr marL="720000" marR="720000" marT="720000" marB="720000" anchor="ctr">
                    <a:lnL w="381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76200" cap="flat" cmpd="sng" algn="ctr">
                      <a:solidFill>
                        <a:srgbClr val="EFFB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2219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8910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Reflect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WHY CONNECTION MATTERS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087857" y="14524892"/>
            <a:ext cx="29072317" cy="8257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lnSpc>
                <a:spcPts val="15000"/>
              </a:lnSpc>
              <a:spcAft>
                <a:spcPts val="4800"/>
              </a:spcAft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15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Why did they stand out to you?</a:t>
            </a:r>
          </a:p>
          <a:p>
            <a:pPr marL="1143000" indent="-1143000">
              <a:lnSpc>
                <a:spcPts val="15000"/>
              </a:lnSpc>
              <a:spcAft>
                <a:spcPts val="4800"/>
              </a:spcAft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15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How might they spark a different kind of conversation from the ones that you usually have?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18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92A7E1-9279-E7C0-A8DB-182267B901BE}"/>
              </a:ext>
            </a:extLst>
          </p:cNvPr>
          <p:cNvSpPr txBox="1"/>
          <p:nvPr/>
        </p:nvSpPr>
        <p:spPr>
          <a:xfrm>
            <a:off x="6071926" y="10827051"/>
            <a:ext cx="2775516" cy="3083907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20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51788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WHY CONNECTION MATTERS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5" y="13350549"/>
            <a:ext cx="31043439" cy="7612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0"/>
              </a:lnSpc>
            </a:pPr>
            <a:r>
              <a:rPr lang="en-US" sz="105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“High-quality connections at work are like a savings account of positive emotions; they make us more resilient, engaged, and creative, and they reduce stress and increase productivity.”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33734224" y="22032716"/>
            <a:ext cx="784702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Jane Dutton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27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2065" y="11103724"/>
            <a:ext cx="42140212" cy="986886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What went well with your Rooted Routine homework?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Where did you struggle with your Rooted Routine Homework?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What have you learned about Rooted Routines?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Wingdings" panose="05000000000000000000" pitchFamily="2" charset="2"/>
              <a:buChar char="§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How might you improve your Rooted Routine outcomes in </a:t>
            </a:r>
            <a:b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</a:b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the future?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OUTLINE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45703E-FE5B-3C4E-A5C3-DAAC86C2C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78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750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chemeClr val="bg1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102171" y="4652523"/>
            <a:ext cx="5338039" cy="10854041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70000" dirty="0">
                <a:solidFill>
                  <a:srgbClr val="ECBA2B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02171" y="15991189"/>
            <a:ext cx="35941964" cy="2805684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17700" dirty="0">
                <a:solidFill>
                  <a:srgbClr val="FFFCF5"/>
                </a:solidFill>
                <a:latin typeface="Arial"/>
                <a:cs typeface="Arial"/>
              </a:rPr>
              <a:t>Common Barriers To Connection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CB61A-9DE5-8B45-B434-52A8519C5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95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COMMON BARRIERS TO CONNECTION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4789436"/>
            <a:ext cx="30750872" cy="4482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“We don’t see the world as it is. We see it as we are.”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32401566" y="20515850"/>
            <a:ext cx="83050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Anais Nin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39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Reflect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COMMON BARRIERS TO CONNECTION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1519095" y="13157888"/>
            <a:ext cx="29708421" cy="9999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0"/>
              </a:lnSpc>
              <a:spcAft>
                <a:spcPts val="1200"/>
              </a:spcAft>
            </a:pPr>
            <a:r>
              <a:rPr lang="en-US" sz="91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On a scale of 0 (poor) to 10 (ideal) how would you rate the quality of your relationships:</a:t>
            </a:r>
          </a:p>
          <a:p>
            <a:pPr marL="1143000" indent="-1143000">
              <a:lnSpc>
                <a:spcPts val="15000"/>
              </a:lnSpc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8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At work?</a:t>
            </a:r>
          </a:p>
          <a:p>
            <a:pPr marL="1143000" indent="-1143000">
              <a:lnSpc>
                <a:spcPts val="15000"/>
              </a:lnSpc>
              <a:spcAft>
                <a:spcPts val="4800"/>
              </a:spcAft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8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At home?</a:t>
            </a:r>
          </a:p>
          <a:p>
            <a:pPr>
              <a:lnSpc>
                <a:spcPts val="15000"/>
              </a:lnSpc>
              <a:buClr>
                <a:srgbClr val="ECBA2B"/>
              </a:buClr>
              <a:buSzPct val="90000"/>
            </a:pPr>
            <a:r>
              <a:rPr lang="en-US" sz="88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Why do you think that is?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22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92A7E1-9279-E7C0-A8DB-182267B901BE}"/>
              </a:ext>
            </a:extLst>
          </p:cNvPr>
          <p:cNvSpPr txBox="1"/>
          <p:nvPr/>
        </p:nvSpPr>
        <p:spPr>
          <a:xfrm>
            <a:off x="6071926" y="10827051"/>
            <a:ext cx="2775516" cy="3083907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20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67159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COMMON BARRIERS TO CONNECTION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397128" y="13560037"/>
            <a:ext cx="31478421" cy="6790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“Our ability to accurately judge what others are thinking and feeling is barely better than chance, yet we act as if we know for certain.”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31887565" y="21624445"/>
            <a:ext cx="969367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Gervase </a:t>
            </a:r>
            <a:r>
              <a:rPr lang="en-JM" sz="9600" dirty="0" err="1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Bushe</a:t>
            </a:r>
            <a:endParaRPr lang="en-JM" sz="9600" dirty="0">
              <a:solidFill>
                <a:srgbClr val="FFFCF5"/>
              </a:solidFill>
              <a:latin typeface="Arial" panose="020B0604020202020204" pitchFamily="34" charset="0"/>
              <a:ea typeface="Roboto Light"/>
              <a:cs typeface="Arial" panose="020B06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15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COMMON BARRIERS TO CONNECTION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397128" y="13560037"/>
            <a:ext cx="31478421" cy="6790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“In an effort to keep us safe, our brains tend to fluctuate between self-serving distortions and ruthless self-criticism.”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34373630" y="21624445"/>
            <a:ext cx="720761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Kristin Neff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67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Judgment vs. Curiosity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COMMON BARRIERS TO CONNECTION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A182C2-F320-0544-B9D4-8F0AE2A70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25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1F66AA6-EC0A-F8C8-D7D1-5AA696E1CA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756299"/>
              </p:ext>
            </p:extLst>
          </p:nvPr>
        </p:nvGraphicFramePr>
        <p:xfrm>
          <a:off x="5092064" y="10684818"/>
          <a:ext cx="39600000" cy="1483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0000">
                  <a:extLst>
                    <a:ext uri="{9D8B030D-6E8A-4147-A177-3AD203B41FA5}">
                      <a16:colId xmlns:a16="http://schemas.microsoft.com/office/drawing/2014/main" val="3217205918"/>
                    </a:ext>
                  </a:extLst>
                </a:gridCol>
                <a:gridCol w="19800000">
                  <a:extLst>
                    <a:ext uri="{9D8B030D-6E8A-4147-A177-3AD203B41FA5}">
                      <a16:colId xmlns:a16="http://schemas.microsoft.com/office/drawing/2014/main" val="516418152"/>
                    </a:ext>
                  </a:extLst>
                </a:gridCol>
              </a:tblGrid>
              <a:tr h="2592000">
                <a:tc>
                  <a:txBody>
                    <a:bodyPr/>
                    <a:lstStyle/>
                    <a:p>
                      <a:pPr algn="ctr"/>
                      <a:r>
                        <a:rPr lang="en-US" sz="8800" dirty="0">
                          <a:solidFill>
                            <a:srgbClr val="F7FDF7"/>
                          </a:solidFill>
                          <a:latin typeface="Arial"/>
                          <a:cs typeface="Arial"/>
                        </a:rPr>
                        <a:t>JUDGEMENT</a:t>
                      </a:r>
                    </a:p>
                  </a:txBody>
                  <a:tcPr marL="720000" marR="720000" marT="576000" marB="576000" anchor="ctr">
                    <a:solidFill>
                      <a:srgbClr val="47504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800" dirty="0">
                          <a:solidFill>
                            <a:srgbClr val="F7FDF7"/>
                          </a:solidFill>
                          <a:latin typeface="Arial"/>
                          <a:cs typeface="Arial"/>
                        </a:rPr>
                        <a:t>CURIOSITY</a:t>
                      </a:r>
                    </a:p>
                  </a:txBody>
                  <a:tcPr marL="720000" marR="720000" marT="576000" marB="576000" anchor="ctr">
                    <a:solidFill>
                      <a:srgbClr val="ECBA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656673"/>
                  </a:ext>
                </a:extLst>
              </a:tr>
              <a:tr h="2448000">
                <a:tc>
                  <a:txBody>
                    <a:bodyPr/>
                    <a:lstStyle/>
                    <a:p>
                      <a:pPr marL="0" marR="0" lvl="0" indent="0" algn="ctr" defTabSz="22820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600" b="0" dirty="0">
                          <a:solidFill>
                            <a:srgbClr val="09101B"/>
                          </a:solidFill>
                          <a:latin typeface="Arial"/>
                          <a:cs typeface="Arial"/>
                        </a:rPr>
                        <a:t>POINTING THE FINGER</a:t>
                      </a:r>
                    </a:p>
                  </a:txBody>
                  <a:tcPr marL="720000" marR="720000" marT="648000" marB="648000" anchor="ctr">
                    <a:solidFill>
                      <a:srgbClr val="DEE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2820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200" b="0" dirty="0">
                          <a:solidFill>
                            <a:srgbClr val="09101B"/>
                          </a:solidFill>
                          <a:latin typeface="Arial"/>
                          <a:cs typeface="Arial"/>
                        </a:rPr>
                        <a:t>PONDERING OUR PART</a:t>
                      </a:r>
                    </a:p>
                  </a:txBody>
                  <a:tcPr marL="720000" marR="720000" marT="648000" marB="648000" anchor="ctr">
                    <a:solidFill>
                      <a:srgbClr val="ECBA2B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8801065"/>
                  </a:ext>
                </a:extLst>
              </a:tr>
              <a:tr h="2448000">
                <a:tc>
                  <a:txBody>
                    <a:bodyPr/>
                    <a:lstStyle/>
                    <a:p>
                      <a:pPr marL="0" marR="0" lvl="0" indent="0" algn="ctr" defTabSz="22820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200" b="0" dirty="0">
                          <a:solidFill>
                            <a:srgbClr val="09101B"/>
                          </a:solidFill>
                          <a:latin typeface="Arial"/>
                          <a:cs typeface="Arial"/>
                        </a:rPr>
                        <a:t>ASSUMING THE WORST</a:t>
                      </a:r>
                    </a:p>
                  </a:txBody>
                  <a:tcPr marL="720000" marR="720000" marT="648000" marB="648000" anchor="ctr">
                    <a:solidFill>
                      <a:srgbClr val="EFFB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2820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200" b="0" dirty="0">
                          <a:solidFill>
                            <a:srgbClr val="09101B"/>
                          </a:solidFill>
                          <a:latin typeface="Arial"/>
                          <a:cs typeface="Arial"/>
                        </a:rPr>
                        <a:t>ACTIVELY ASKING</a:t>
                      </a:r>
                    </a:p>
                  </a:txBody>
                  <a:tcPr marL="720000" marR="720000" marT="648000" marB="648000" anchor="ctr">
                    <a:solidFill>
                      <a:srgbClr val="ECBA2B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772699"/>
                  </a:ext>
                </a:extLst>
              </a:tr>
              <a:tr h="2448000">
                <a:tc>
                  <a:txBody>
                    <a:bodyPr/>
                    <a:lstStyle/>
                    <a:p>
                      <a:pPr marL="0" marR="0" lvl="0" indent="0" algn="ctr" defTabSz="22820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200" b="0" dirty="0">
                          <a:solidFill>
                            <a:srgbClr val="09101B"/>
                          </a:solidFill>
                          <a:latin typeface="Arial"/>
                          <a:cs typeface="Arial"/>
                        </a:rPr>
                        <a:t>SITTING IN SILENCE</a:t>
                      </a:r>
                    </a:p>
                  </a:txBody>
                  <a:tcPr marL="720000" marR="720000" marT="648000" marB="648000" anchor="ctr">
                    <a:solidFill>
                      <a:srgbClr val="DEE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2820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200" b="0" dirty="0">
                          <a:solidFill>
                            <a:srgbClr val="09101B"/>
                          </a:solidFill>
                          <a:latin typeface="Arial"/>
                          <a:cs typeface="Arial"/>
                        </a:rPr>
                        <a:t>SPEAKING UP</a:t>
                      </a:r>
                    </a:p>
                  </a:txBody>
                  <a:tcPr marL="720000" marR="720000" marT="648000" marB="648000" anchor="ctr">
                    <a:solidFill>
                      <a:srgbClr val="ECBA2B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2219153"/>
                  </a:ext>
                </a:extLst>
              </a:tr>
              <a:tr h="2448000">
                <a:tc>
                  <a:txBody>
                    <a:bodyPr/>
                    <a:lstStyle/>
                    <a:p>
                      <a:pPr marL="0" marR="0" lvl="0" indent="0" algn="ctr" defTabSz="22820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200" b="0" dirty="0">
                          <a:solidFill>
                            <a:srgbClr val="09101B"/>
                          </a:solidFill>
                          <a:latin typeface="Arial"/>
                          <a:cs typeface="Arial"/>
                        </a:rPr>
                        <a:t>OVER-FUNCTIONING</a:t>
                      </a:r>
                    </a:p>
                  </a:txBody>
                  <a:tcPr marL="720000" marR="720000" marT="648000" marB="648000" anchor="ctr">
                    <a:solidFill>
                      <a:srgbClr val="EFFB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2820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200" b="0" dirty="0">
                          <a:solidFill>
                            <a:srgbClr val="09101B"/>
                          </a:solidFill>
                          <a:latin typeface="Arial"/>
                          <a:cs typeface="Arial"/>
                        </a:rPr>
                        <a:t>OWNING OUR NEEDS</a:t>
                      </a:r>
                    </a:p>
                  </a:txBody>
                  <a:tcPr marL="720000" marR="720000" marT="648000" marB="648000" anchor="ctr">
                    <a:solidFill>
                      <a:srgbClr val="ECBA2B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7091991"/>
                  </a:ext>
                </a:extLst>
              </a:tr>
              <a:tr h="2448000">
                <a:tc>
                  <a:txBody>
                    <a:bodyPr/>
                    <a:lstStyle/>
                    <a:p>
                      <a:pPr marL="0" marR="0" lvl="0" indent="0" algn="ctr" defTabSz="22820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200" b="0" dirty="0">
                          <a:solidFill>
                            <a:srgbClr val="09101B"/>
                          </a:solidFill>
                          <a:latin typeface="Arial"/>
                          <a:cs typeface="Arial"/>
                        </a:rPr>
                        <a:t>TALKING ABOUT</a:t>
                      </a:r>
                    </a:p>
                  </a:txBody>
                  <a:tcPr marL="720000" marR="720000" marT="648000" marB="648000" anchor="ctr">
                    <a:solidFill>
                      <a:srgbClr val="DEE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2820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200" b="0" dirty="0">
                          <a:solidFill>
                            <a:srgbClr val="09101B"/>
                          </a:solidFill>
                          <a:latin typeface="Arial"/>
                          <a:cs typeface="Arial"/>
                        </a:rPr>
                        <a:t>TALKING TO</a:t>
                      </a:r>
                    </a:p>
                  </a:txBody>
                  <a:tcPr marL="720000" marR="720000" marT="648000" marB="648000" anchor="ctr">
                    <a:solidFill>
                      <a:srgbClr val="ECBA2B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8251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003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Reflect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COMMON BARRIERS TO CONNECTION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650563" y="14361290"/>
            <a:ext cx="30427097" cy="8257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lnSpc>
                <a:spcPts val="15000"/>
              </a:lnSpc>
              <a:spcAft>
                <a:spcPts val="4800"/>
              </a:spcAft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15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Which of the judgment behaviors do you tend to fall into? </a:t>
            </a:r>
          </a:p>
          <a:p>
            <a:pPr marL="1143000" indent="-1143000">
              <a:lnSpc>
                <a:spcPts val="15000"/>
              </a:lnSpc>
              <a:spcAft>
                <a:spcPts val="4800"/>
              </a:spcAft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15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What is a curious behavior you’d like to replace it with?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26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92A7E1-9279-E7C0-A8DB-182267B901BE}"/>
              </a:ext>
            </a:extLst>
          </p:cNvPr>
          <p:cNvSpPr txBox="1"/>
          <p:nvPr/>
        </p:nvSpPr>
        <p:spPr>
          <a:xfrm>
            <a:off x="6071926" y="10827051"/>
            <a:ext cx="2775516" cy="3083907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20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0146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750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chemeClr val="bg1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102171" y="4652523"/>
            <a:ext cx="5338039" cy="10854041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70000" dirty="0">
                <a:solidFill>
                  <a:srgbClr val="ECBA2B"/>
                </a:solidFill>
                <a:latin typeface="Arial"/>
                <a:cs typeface="Arial"/>
              </a:rPr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02171" y="15991189"/>
            <a:ext cx="35941964" cy="2805684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17700" dirty="0">
                <a:solidFill>
                  <a:srgbClr val="FFFCF5"/>
                </a:solidFill>
                <a:latin typeface="Arial"/>
                <a:cs typeface="Arial"/>
              </a:rPr>
              <a:t>Psychological Safety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CB61A-9DE5-8B45-B434-52A8519C5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47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PSYCHOLOGICAL SAFETY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5" y="13350549"/>
            <a:ext cx="31043439" cy="7612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0"/>
              </a:lnSpc>
            </a:pPr>
            <a:r>
              <a:rPr lang="en-US" sz="105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“Connection is why we're here; it is what gives purpose and meaning to our lives. But it cannot happen without vulnerability, and vulnerability requires the safety to show up and be seen.”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33254926" y="22032716"/>
            <a:ext cx="832631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</a:t>
            </a:r>
            <a:r>
              <a:rPr lang="en-JM" sz="9600" dirty="0" err="1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Brené</a:t>
            </a:r>
            <a:r>
              <a:rPr lang="en-JM" sz="960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 Brown</a:t>
            </a:r>
            <a:endParaRPr lang="en-JM" sz="9600" dirty="0">
              <a:solidFill>
                <a:srgbClr val="FFFCF5"/>
              </a:solidFill>
              <a:latin typeface="Arial" panose="020B0604020202020204" pitchFamily="34" charset="0"/>
              <a:ea typeface="Roboto Light"/>
              <a:cs typeface="Arial" panose="020B06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43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Reflect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PSYCHOLOGICAL SAFETY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397134" y="13508046"/>
            <a:ext cx="32861023" cy="9561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0"/>
              </a:lnSpc>
              <a:spcAft>
                <a:spcPts val="2400"/>
              </a:spcAft>
            </a:pPr>
            <a:r>
              <a:rPr lang="en-US" sz="10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When you’re feeling creative, listened to, able to speak freely, what’s happening?</a:t>
            </a:r>
          </a:p>
          <a:p>
            <a:pPr marL="1143000" indent="-1143000">
              <a:lnSpc>
                <a:spcPts val="15000"/>
              </a:lnSpc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What are you thinking and feeling? </a:t>
            </a:r>
          </a:p>
          <a:p>
            <a:pPr marL="1143000" indent="-1143000">
              <a:lnSpc>
                <a:spcPts val="15000"/>
              </a:lnSpc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Who is there? </a:t>
            </a:r>
          </a:p>
          <a:p>
            <a:pPr marL="1143000" indent="-1143000">
              <a:lnSpc>
                <a:spcPts val="15000"/>
              </a:lnSpc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What are they doing?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29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92A7E1-9279-E7C0-A8DB-182267B901BE}"/>
              </a:ext>
            </a:extLst>
          </p:cNvPr>
          <p:cNvSpPr txBox="1"/>
          <p:nvPr/>
        </p:nvSpPr>
        <p:spPr>
          <a:xfrm>
            <a:off x="6071926" y="10827051"/>
            <a:ext cx="2775516" cy="3083907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20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6907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This 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2065" y="10857541"/>
            <a:ext cx="37762816" cy="986886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Clr>
                <a:srgbClr val="475043"/>
              </a:buClr>
              <a:buFont typeface="+mj-lt"/>
              <a:buAutoNum type="arabicPeriod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Reflection Round: Relationships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+mj-lt"/>
              <a:buAutoNum type="arabicPeriod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Why Connection Matters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+mj-lt"/>
              <a:buAutoNum type="arabicPeriod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Common Barriers To Connection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+mj-lt"/>
              <a:buAutoNum type="arabicPeriod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Psychological Safety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+mj-lt"/>
              <a:buAutoNum type="arabicPeriod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Creating A Rooted Routine for Relationships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OUTLINE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45703E-FE5B-3C4E-A5C3-DAAC86C2C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790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06" end="1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PSYCHOLOGICAL SAFETY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3719065"/>
            <a:ext cx="30750872" cy="6790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“Psychological safety is our shared belief that we are safe to speak up, to take risks and to learn alongside each other.”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31750283" y="21465417"/>
            <a:ext cx="983096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Amy Edmonson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779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PSYCHOLOGICAL SAFETY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5" y="13350549"/>
            <a:ext cx="31043439" cy="7612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0"/>
              </a:lnSpc>
            </a:pPr>
            <a:r>
              <a:rPr lang="en-US" sz="105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“Without psychological safety, people hide mistakes, avoid feedback, and withhold their best ideas. A relationship can’t thrive in this kind of environment; it needs trust and openness to grow.”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31272653" y="22032716"/>
            <a:ext cx="1030859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Timothy R. Clark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86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PSYCHOLOGICAL SAFETY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5" y="13350549"/>
            <a:ext cx="31043439" cy="7612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0"/>
              </a:lnSpc>
            </a:pPr>
            <a:r>
              <a:rPr lang="en-US" sz="105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“Sometimes the conversations we need to have will make feel us feel uncomfortable. So instead of striving for a sense of ‘perfect safety’, we should instead strive for a sense of ‘safe enough.”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31977141" y="22032716"/>
            <a:ext cx="960410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Vicky Reynolds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993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Reflect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PSYCHOLOGICAL SAFETY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0988328"/>
            <a:ext cx="38211343" cy="14790718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1346702" y="11520232"/>
            <a:ext cx="26354713" cy="13252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800"/>
              </a:spcAft>
              <a:buClr>
                <a:srgbClr val="ECBA2B"/>
              </a:buClr>
              <a:buSzPct val="90000"/>
            </a:pPr>
            <a:r>
              <a:rPr lang="en-US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Reflect on a conversation you’ve been avoiding. </a:t>
            </a:r>
          </a:p>
          <a:p>
            <a:pPr marL="1143000" indent="-1143000">
              <a:lnSpc>
                <a:spcPts val="10000"/>
              </a:lnSpc>
              <a:spcAft>
                <a:spcPts val="3600"/>
              </a:spcAft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72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What fears are holding you back?</a:t>
            </a:r>
          </a:p>
          <a:p>
            <a:pPr marL="1143000" indent="-1143000">
              <a:lnSpc>
                <a:spcPts val="10000"/>
              </a:lnSpc>
              <a:spcAft>
                <a:spcPts val="3600"/>
              </a:spcAft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72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What is the likelihood of these fears actually happening?</a:t>
            </a:r>
          </a:p>
          <a:p>
            <a:pPr marL="1143000" indent="-1143000">
              <a:lnSpc>
                <a:spcPts val="10000"/>
              </a:lnSpc>
              <a:spcAft>
                <a:spcPts val="3600"/>
              </a:spcAft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72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What are some more positive outcomes that could arise out of this conversation?</a:t>
            </a:r>
          </a:p>
          <a:p>
            <a:pPr marL="1143000" indent="-1143000">
              <a:lnSpc>
                <a:spcPts val="10000"/>
              </a:lnSpc>
              <a:spcAft>
                <a:spcPts val="3600"/>
              </a:spcAft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72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How might you try to set up a "safe enough" environment?</a:t>
            </a:r>
          </a:p>
          <a:p>
            <a:pPr marL="1143000" indent="-1143000">
              <a:lnSpc>
                <a:spcPts val="10000"/>
              </a:lnSpc>
              <a:spcAft>
                <a:spcPts val="3600"/>
              </a:spcAft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72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What might be some of the short- and long-term benefits of addressing this uncomfortable issue sooner rather than later?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33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92A7E1-9279-E7C0-A8DB-182267B901BE}"/>
              </a:ext>
            </a:extLst>
          </p:cNvPr>
          <p:cNvSpPr txBox="1"/>
          <p:nvPr/>
        </p:nvSpPr>
        <p:spPr>
          <a:xfrm>
            <a:off x="6071926" y="10827051"/>
            <a:ext cx="2775516" cy="3083907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20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251975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PSYCHOLOGICAL SAFETY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5301677"/>
            <a:ext cx="30750872" cy="2173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“Clear is kind. Unclear is not kind.”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33254926" y="19812468"/>
            <a:ext cx="832631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</a:t>
            </a:r>
            <a:r>
              <a:rPr lang="en-JM" sz="9600" dirty="0" err="1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Brené</a:t>
            </a:r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 Brown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196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PSYCHOLOGICAL SAFETY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5301677"/>
            <a:ext cx="30750872" cy="2173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“The story I'm telling myself is...”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33254926" y="19812468"/>
            <a:ext cx="832631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</a:t>
            </a:r>
            <a:r>
              <a:rPr lang="en-JM" sz="9600" dirty="0" err="1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Brené</a:t>
            </a:r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 Brown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18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705EB5BB-249D-A3C7-A1F1-517BD7032535}"/>
              </a:ext>
            </a:extLst>
          </p:cNvPr>
          <p:cNvSpPr/>
          <p:nvPr/>
        </p:nvSpPr>
        <p:spPr>
          <a:xfrm>
            <a:off x="35966399" y="0"/>
            <a:ext cx="15157451" cy="28757563"/>
          </a:xfrm>
          <a:prstGeom prst="rect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Kind Conversations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77448" y="10464136"/>
            <a:ext cx="20453147" cy="2736830"/>
          </a:xfrm>
        </p:spPr>
        <p:txBody>
          <a:bodyPr tIns="144000" bIns="396000">
            <a:noAutofit/>
          </a:bodyPr>
          <a:lstStyle/>
          <a:p>
            <a:pPr marL="0" indent="0">
              <a:lnSpc>
                <a:spcPct val="130000"/>
              </a:lnSpc>
              <a:buClr>
                <a:srgbClr val="475043"/>
              </a:buClr>
              <a:buNone/>
            </a:pPr>
            <a:r>
              <a:rPr lang="en-US" sz="12000" dirty="0" err="1">
                <a:solidFill>
                  <a:srgbClr val="09101B"/>
                </a:solidFill>
                <a:latin typeface="Arial"/>
                <a:cs typeface="Arial"/>
              </a:rPr>
              <a:t>bservations</a:t>
            </a:r>
            <a:endParaRPr lang="en-US" sz="12000" dirty="0">
              <a:solidFill>
                <a:srgbClr val="09101B"/>
              </a:solidFill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PSYCHOLOGICAL SAFETY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45703E-FE5B-3C4E-A5C3-DAAC86C2C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36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099571-5D5B-C087-0578-D961BDEF7450}"/>
              </a:ext>
            </a:extLst>
          </p:cNvPr>
          <p:cNvSpPr/>
          <p:nvPr/>
        </p:nvSpPr>
        <p:spPr>
          <a:xfrm>
            <a:off x="5092065" y="10464136"/>
            <a:ext cx="2736830" cy="2736830"/>
          </a:xfrm>
          <a:prstGeom prst="rect">
            <a:avLst/>
          </a:prstGeom>
          <a:noFill/>
          <a:ln>
            <a:solidFill>
              <a:srgbClr val="A5B99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800" b="1" dirty="0">
                <a:solidFill>
                  <a:srgbClr val="475043"/>
                </a:solidFill>
                <a:latin typeface="Arial"/>
                <a:cs typeface="Arial"/>
              </a:rPr>
              <a:t>O</a:t>
            </a:r>
            <a:endParaRPr lang="en-ZA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B20F441-DFD4-8761-2D02-645955DDB54E}"/>
              </a:ext>
            </a:extLst>
          </p:cNvPr>
          <p:cNvSpPr txBox="1">
            <a:spLocks/>
          </p:cNvSpPr>
          <p:nvPr/>
        </p:nvSpPr>
        <p:spPr>
          <a:xfrm>
            <a:off x="7889172" y="13641094"/>
            <a:ext cx="20453147" cy="2736830"/>
          </a:xfrm>
          <a:prstGeom prst="rect">
            <a:avLst/>
          </a:prstGeom>
        </p:spPr>
        <p:txBody>
          <a:bodyPr vert="horz" lIns="456404" tIns="144000" rIns="456404" bIns="396000" rtlCol="0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Clr>
                <a:srgbClr val="475043"/>
              </a:buClr>
              <a:buNone/>
            </a:pPr>
            <a:r>
              <a:rPr lang="en-US" sz="12000" dirty="0" err="1">
                <a:solidFill>
                  <a:srgbClr val="09101B"/>
                </a:solidFill>
                <a:latin typeface="Arial"/>
                <a:cs typeface="Arial"/>
              </a:rPr>
              <a:t>eelings</a:t>
            </a:r>
            <a:endParaRPr lang="en-US" sz="12000" dirty="0">
              <a:solidFill>
                <a:srgbClr val="09101B"/>
              </a:solidFill>
              <a:latin typeface="Arial"/>
              <a:cs typeface="Arial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829E335-B732-02B2-EB10-6FBFEEA721A7}"/>
              </a:ext>
            </a:extLst>
          </p:cNvPr>
          <p:cNvSpPr/>
          <p:nvPr/>
        </p:nvSpPr>
        <p:spPr>
          <a:xfrm>
            <a:off x="5103789" y="13641094"/>
            <a:ext cx="2736830" cy="2736830"/>
          </a:xfrm>
          <a:prstGeom prst="rect">
            <a:avLst/>
          </a:prstGeom>
          <a:noFill/>
          <a:ln>
            <a:solidFill>
              <a:srgbClr val="A5B99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800" b="1" dirty="0">
                <a:solidFill>
                  <a:srgbClr val="475043"/>
                </a:solidFill>
                <a:latin typeface="Arial"/>
                <a:cs typeface="Arial"/>
              </a:rPr>
              <a:t>F</a:t>
            </a:r>
            <a:endParaRPr lang="en-ZA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B7A487C-390A-2D84-280B-5151C8FFE57B}"/>
              </a:ext>
            </a:extLst>
          </p:cNvPr>
          <p:cNvSpPr txBox="1">
            <a:spLocks/>
          </p:cNvSpPr>
          <p:nvPr/>
        </p:nvSpPr>
        <p:spPr>
          <a:xfrm>
            <a:off x="7889172" y="16830398"/>
            <a:ext cx="20453147" cy="2736830"/>
          </a:xfrm>
          <a:prstGeom prst="rect">
            <a:avLst/>
          </a:prstGeom>
        </p:spPr>
        <p:txBody>
          <a:bodyPr vert="horz" lIns="456404" tIns="144000" rIns="456404" bIns="396000" rtlCol="0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Clr>
                <a:srgbClr val="475043"/>
              </a:buClr>
              <a:buNone/>
            </a:pPr>
            <a:r>
              <a:rPr lang="en-US" sz="12000" dirty="0" err="1">
                <a:solidFill>
                  <a:srgbClr val="09101B"/>
                </a:solidFill>
                <a:latin typeface="Arial"/>
                <a:cs typeface="Arial"/>
              </a:rPr>
              <a:t>elling</a:t>
            </a:r>
            <a:r>
              <a:rPr lang="en-US" sz="12000" dirty="0">
                <a:solidFill>
                  <a:srgbClr val="09101B"/>
                </a:solidFill>
                <a:latin typeface="Arial"/>
                <a:cs typeface="Arial"/>
              </a:rPr>
              <a:t> the story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E4EF690-F85B-DD5E-453A-2D524CF2A8FC}"/>
              </a:ext>
            </a:extLst>
          </p:cNvPr>
          <p:cNvSpPr/>
          <p:nvPr/>
        </p:nvSpPr>
        <p:spPr>
          <a:xfrm>
            <a:off x="5103789" y="16830398"/>
            <a:ext cx="2736830" cy="2736830"/>
          </a:xfrm>
          <a:prstGeom prst="rect">
            <a:avLst/>
          </a:prstGeom>
          <a:noFill/>
          <a:ln>
            <a:solidFill>
              <a:srgbClr val="A5B99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800" b="1" dirty="0">
                <a:solidFill>
                  <a:srgbClr val="475043"/>
                </a:solidFill>
                <a:latin typeface="Arial"/>
                <a:cs typeface="Arial"/>
              </a:rPr>
              <a:t>T</a:t>
            </a:r>
            <a:endParaRPr lang="en-ZA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035F6B1-8261-138B-5363-6E1FD935674C}"/>
              </a:ext>
            </a:extLst>
          </p:cNvPr>
          <p:cNvSpPr txBox="1">
            <a:spLocks/>
          </p:cNvSpPr>
          <p:nvPr/>
        </p:nvSpPr>
        <p:spPr>
          <a:xfrm>
            <a:off x="7900896" y="20042525"/>
            <a:ext cx="20453147" cy="2736830"/>
          </a:xfrm>
          <a:prstGeom prst="rect">
            <a:avLst/>
          </a:prstGeom>
        </p:spPr>
        <p:txBody>
          <a:bodyPr vert="horz" lIns="456404" tIns="144000" rIns="456404" bIns="396000" rtlCol="0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Clr>
                <a:srgbClr val="475043"/>
              </a:buClr>
              <a:buNone/>
            </a:pPr>
            <a:r>
              <a:rPr lang="en-US" sz="12000" dirty="0" err="1">
                <a:solidFill>
                  <a:srgbClr val="09101B"/>
                </a:solidFill>
                <a:latin typeface="Arial"/>
                <a:cs typeface="Arial"/>
              </a:rPr>
              <a:t>ssential</a:t>
            </a:r>
            <a:r>
              <a:rPr lang="en-US" sz="12000" dirty="0">
                <a:solidFill>
                  <a:srgbClr val="09101B"/>
                </a:solidFill>
                <a:latin typeface="Arial"/>
                <a:cs typeface="Arial"/>
              </a:rPr>
              <a:t> needs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C303343-904E-E101-398E-16B8365EAE96}"/>
              </a:ext>
            </a:extLst>
          </p:cNvPr>
          <p:cNvSpPr/>
          <p:nvPr/>
        </p:nvSpPr>
        <p:spPr>
          <a:xfrm>
            <a:off x="5115513" y="20042525"/>
            <a:ext cx="2736830" cy="2736830"/>
          </a:xfrm>
          <a:prstGeom prst="rect">
            <a:avLst/>
          </a:prstGeom>
          <a:noFill/>
          <a:ln>
            <a:solidFill>
              <a:srgbClr val="A5B99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800" b="1" dirty="0">
                <a:solidFill>
                  <a:srgbClr val="475043"/>
                </a:solidFill>
                <a:latin typeface="Arial"/>
                <a:cs typeface="Arial"/>
              </a:rPr>
              <a:t>E</a:t>
            </a:r>
            <a:endParaRPr lang="en-ZA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72913F90-00EF-DA9B-D6BB-AC5275E21E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545701" y="10641794"/>
            <a:ext cx="16368483" cy="12303826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C909D2F-C980-D92E-5BF2-2D235DD84875}"/>
              </a:ext>
            </a:extLst>
          </p:cNvPr>
          <p:cNvSpPr txBox="1">
            <a:spLocks/>
          </p:cNvSpPr>
          <p:nvPr/>
        </p:nvSpPr>
        <p:spPr>
          <a:xfrm>
            <a:off x="7912620" y="23254645"/>
            <a:ext cx="20453147" cy="2736830"/>
          </a:xfrm>
          <a:prstGeom prst="rect">
            <a:avLst/>
          </a:prstGeom>
        </p:spPr>
        <p:txBody>
          <a:bodyPr vert="horz" lIns="456404" tIns="144000" rIns="456404" bIns="396000" rtlCol="0">
            <a:noAutofit/>
          </a:bodyPr>
          <a:lstStyle>
            <a:lvl1pPr marL="1711516" indent="-1711516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5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08285" indent="-1426264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1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05056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1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87076" indent="-1141012" algn="l" defTabSz="2282022" rtl="0" eaLnBrk="1" latinLnBrk="0" hangingPunct="1">
              <a:spcBef>
                <a:spcPct val="20000"/>
              </a:spcBef>
              <a:buFont typeface="Arial"/>
              <a:buChar char="–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69098" indent="-1141012" algn="l" defTabSz="2282022" rtl="0" eaLnBrk="1" latinLnBrk="0" hangingPunct="1">
              <a:spcBef>
                <a:spcPct val="20000"/>
              </a:spcBef>
              <a:buFont typeface="Arial"/>
              <a:buChar char="»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551120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33142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15163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397185" indent="-1141012" algn="l" defTabSz="2282022" rtl="0" eaLnBrk="1" latinLnBrk="0" hangingPunct="1">
              <a:spcBef>
                <a:spcPct val="20000"/>
              </a:spcBef>
              <a:buFont typeface="Arial"/>
              <a:buChar char="•"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Clr>
                <a:srgbClr val="475043"/>
              </a:buClr>
              <a:buNone/>
            </a:pPr>
            <a:r>
              <a:rPr lang="en-US" sz="12000" dirty="0" err="1">
                <a:solidFill>
                  <a:srgbClr val="09101B"/>
                </a:solidFill>
                <a:latin typeface="Arial"/>
                <a:cs typeface="Arial"/>
              </a:rPr>
              <a:t>ext</a:t>
            </a:r>
            <a:r>
              <a:rPr lang="en-US" sz="12000" dirty="0">
                <a:solidFill>
                  <a:srgbClr val="09101B"/>
                </a:solidFill>
                <a:latin typeface="Arial"/>
                <a:cs typeface="Arial"/>
              </a:rPr>
              <a:t> steps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A46094-BEA1-611F-9325-2D3618E7996C}"/>
              </a:ext>
            </a:extLst>
          </p:cNvPr>
          <p:cNvSpPr/>
          <p:nvPr/>
        </p:nvSpPr>
        <p:spPr>
          <a:xfrm>
            <a:off x="5127237" y="23254645"/>
            <a:ext cx="2736830" cy="2736830"/>
          </a:xfrm>
          <a:prstGeom prst="rect">
            <a:avLst/>
          </a:prstGeom>
          <a:noFill/>
          <a:ln>
            <a:solidFill>
              <a:srgbClr val="A5B99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800" b="1" dirty="0">
                <a:solidFill>
                  <a:srgbClr val="475043"/>
                </a:solidFill>
                <a:latin typeface="Arial"/>
                <a:cs typeface="Arial"/>
              </a:rPr>
              <a:t>N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4019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12" grpId="0" build="p"/>
      <p:bldP spid="13" grpId="0" animBg="1"/>
      <p:bldP spid="14" grpId="0" build="p"/>
      <p:bldP spid="15" grpId="0" animBg="1"/>
      <p:bldP spid="16" grpId="0" build="p"/>
      <p:bldP spid="17" grpId="0" animBg="1"/>
      <p:bldP spid="10" grpId="0" build="p"/>
      <p:bldP spid="1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Reflect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PSYCHOLOGICAL SAFETY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0988328"/>
            <a:ext cx="38211343" cy="14790718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750350" y="12275615"/>
            <a:ext cx="31391559" cy="11933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0"/>
              </a:lnSpc>
              <a:spcAft>
                <a:spcPts val="4800"/>
              </a:spcAft>
              <a:buClr>
                <a:srgbClr val="ECBA2B"/>
              </a:buClr>
              <a:buSzPct val="90000"/>
            </a:pPr>
            <a:r>
              <a:rPr lang="en-US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Think about a situation in your life that could be resolved with a Kind Conversation. </a:t>
            </a:r>
          </a:p>
          <a:p>
            <a:pPr marL="1143000" indent="-1143000">
              <a:lnSpc>
                <a:spcPts val="10000"/>
              </a:lnSpc>
              <a:spcAft>
                <a:spcPts val="3600"/>
              </a:spcAft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8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What are your </a:t>
            </a:r>
            <a:r>
              <a:rPr lang="en-US" sz="8000" b="1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observations</a:t>
            </a:r>
            <a:r>
              <a:rPr lang="en-US" sz="8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?</a:t>
            </a:r>
          </a:p>
          <a:p>
            <a:pPr marL="1143000" indent="-1143000">
              <a:lnSpc>
                <a:spcPts val="10000"/>
              </a:lnSpc>
              <a:spcAft>
                <a:spcPts val="3600"/>
              </a:spcAft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8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How has it been making you </a:t>
            </a:r>
            <a:r>
              <a:rPr lang="en-US" sz="8000" b="1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feel</a:t>
            </a:r>
            <a:r>
              <a:rPr lang="en-US" sz="8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?</a:t>
            </a:r>
          </a:p>
          <a:p>
            <a:pPr marL="1143000" indent="-1143000">
              <a:lnSpc>
                <a:spcPts val="10000"/>
              </a:lnSpc>
              <a:spcAft>
                <a:spcPts val="3600"/>
              </a:spcAft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8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What stories have you been </a:t>
            </a:r>
            <a:r>
              <a:rPr lang="en-US" sz="8000" b="1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telling</a:t>
            </a:r>
            <a:r>
              <a:rPr lang="en-US" sz="8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 yourself?</a:t>
            </a:r>
          </a:p>
          <a:p>
            <a:pPr marL="1143000" indent="-1143000">
              <a:lnSpc>
                <a:spcPts val="10000"/>
              </a:lnSpc>
              <a:spcAft>
                <a:spcPts val="3600"/>
              </a:spcAft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8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What </a:t>
            </a:r>
            <a:r>
              <a:rPr lang="en-US" sz="8000" b="1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essential needs/values </a:t>
            </a:r>
            <a:r>
              <a:rPr lang="en-US" sz="8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might be in play?</a:t>
            </a:r>
          </a:p>
          <a:p>
            <a:pPr marL="1143000" indent="-1143000">
              <a:lnSpc>
                <a:spcPts val="10000"/>
              </a:lnSpc>
              <a:spcAft>
                <a:spcPts val="3600"/>
              </a:spcAft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8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What </a:t>
            </a:r>
            <a:r>
              <a:rPr lang="en-US" sz="8000" b="1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next steps </a:t>
            </a:r>
            <a:r>
              <a:rPr lang="en-US" sz="8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could you/others take to improve the situation?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37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92A7E1-9279-E7C0-A8DB-182267B901BE}"/>
              </a:ext>
            </a:extLst>
          </p:cNvPr>
          <p:cNvSpPr txBox="1"/>
          <p:nvPr/>
        </p:nvSpPr>
        <p:spPr>
          <a:xfrm>
            <a:off x="6071926" y="10827051"/>
            <a:ext cx="2775516" cy="3083907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20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49963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Reflect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PSYCHOLOGICAL SAFETY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1136817" y="12837904"/>
            <a:ext cx="28301653" cy="10502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4800"/>
              </a:spcAft>
            </a:pPr>
            <a:r>
              <a:rPr lang="en-US" sz="10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Use the Kind Conversation Toolkit to help you plan a Kind Conversation. </a:t>
            </a:r>
          </a:p>
          <a:p>
            <a:pPr>
              <a:lnSpc>
                <a:spcPct val="130000"/>
              </a:lnSpc>
              <a:spcAft>
                <a:spcPts val="4800"/>
              </a:spcAft>
            </a:pPr>
            <a:r>
              <a:rPr lang="en-US" sz="10000" i="1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You may wish to pick a “less serious” misunderstanding/context with a family member, friend, or partner - rather than something heavy.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38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92A7E1-9279-E7C0-A8DB-182267B901BE}"/>
              </a:ext>
            </a:extLst>
          </p:cNvPr>
          <p:cNvSpPr txBox="1"/>
          <p:nvPr/>
        </p:nvSpPr>
        <p:spPr>
          <a:xfrm>
            <a:off x="6071926" y="10827051"/>
            <a:ext cx="2775516" cy="3083907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20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4383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750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chemeClr val="bg1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102171" y="4652523"/>
            <a:ext cx="5338039" cy="10854041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70000">
                <a:solidFill>
                  <a:srgbClr val="ECBA2B"/>
                </a:solidFill>
                <a:latin typeface="Arial"/>
                <a:cs typeface="Arial"/>
              </a:rPr>
              <a:t>5</a:t>
            </a:r>
            <a:endParaRPr lang="en-US" sz="70000" dirty="0">
              <a:solidFill>
                <a:srgbClr val="ECBA2B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02171" y="15991189"/>
            <a:ext cx="29388229" cy="552950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17700" dirty="0">
                <a:solidFill>
                  <a:srgbClr val="FFFCF5"/>
                </a:solidFill>
                <a:latin typeface="Arial"/>
                <a:cs typeface="Arial"/>
              </a:rPr>
              <a:t>Creating A Rooted Routine for Relationships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CB61A-9DE5-8B45-B434-52A8519C5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96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750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chemeClr val="bg1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251531" y="4652523"/>
            <a:ext cx="5338039" cy="10854041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70000" dirty="0">
                <a:solidFill>
                  <a:srgbClr val="ECBA2B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02171" y="15991189"/>
            <a:ext cx="35941964" cy="2805684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17700" dirty="0">
                <a:solidFill>
                  <a:srgbClr val="FFFCF5"/>
                </a:solidFill>
                <a:latin typeface="Arial"/>
                <a:cs typeface="Arial"/>
              </a:rPr>
              <a:t>Reflection Round: Relationships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CB61A-9DE5-8B45-B434-52A8519C5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6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ROOTED ROUTINES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4352109"/>
            <a:ext cx="30750872" cy="4482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“Well-being is realized by small steps, but is truly no small thing.”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36059165" y="20515850"/>
            <a:ext cx="552207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Zeno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31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Your Rooted Routine for Relationships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ROOTED ROUTINES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41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A2F0C7F-2397-A777-0D53-8B76062E80E1}"/>
              </a:ext>
            </a:extLst>
          </p:cNvPr>
          <p:cNvGrpSpPr/>
          <p:nvPr/>
        </p:nvGrpSpPr>
        <p:grpSpPr>
          <a:xfrm>
            <a:off x="5085437" y="10137908"/>
            <a:ext cx="10165053" cy="15334719"/>
            <a:chOff x="5085437" y="10137908"/>
            <a:chExt cx="10165053" cy="15334719"/>
          </a:xfrm>
        </p:grpSpPr>
        <p:sp>
          <p:nvSpPr>
            <p:cNvPr id="11" name="Rounded Rectangle 7">
              <a:extLst>
                <a:ext uri="{FF2B5EF4-FFF2-40B4-BE49-F238E27FC236}">
                  <a16:creationId xmlns:a16="http://schemas.microsoft.com/office/drawing/2014/main" id="{3FF9ED39-75B1-9E2A-F733-6ED3BE5EE3DE}"/>
                </a:ext>
              </a:extLst>
            </p:cNvPr>
            <p:cNvSpPr/>
            <p:nvPr/>
          </p:nvSpPr>
          <p:spPr>
            <a:xfrm>
              <a:off x="5085437" y="10137908"/>
              <a:ext cx="10165053" cy="15334719"/>
            </a:xfrm>
            <a:prstGeom prst="roundRect">
              <a:avLst>
                <a:gd name="adj" fmla="val 8397"/>
              </a:avLst>
            </a:prstGeom>
            <a:noFill/>
            <a:ln w="63500">
              <a:solidFill>
                <a:srgbClr val="ECBA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51000" tIns="351000" rIns="351000" bIns="351000" rtlCol="0" anchor="ctr"/>
            <a:lstStyle/>
            <a:p>
              <a:pPr>
                <a:lnSpc>
                  <a:spcPct val="150000"/>
                </a:lnSpc>
              </a:pPr>
              <a:endParaRPr lang="en-JM" sz="12000" dirty="0">
                <a:solidFill>
                  <a:schemeClr val="bg1"/>
                </a:solidFill>
                <a:latin typeface="Roboto Light"/>
                <a:ea typeface="Roboto Light"/>
                <a:cs typeface="Roboto Light"/>
              </a:endParaRPr>
            </a:p>
          </p:txBody>
        </p:sp>
        <p:sp>
          <p:nvSpPr>
            <p:cNvPr id="12" name="Content Placeholder 2">
              <a:extLst>
                <a:ext uri="{FF2B5EF4-FFF2-40B4-BE49-F238E27FC236}">
                  <a16:creationId xmlns:a16="http://schemas.microsoft.com/office/drawing/2014/main" id="{F6200BD8-DC49-2409-1CDC-3CE42AC0513B}"/>
                </a:ext>
              </a:extLst>
            </p:cNvPr>
            <p:cNvSpPr txBox="1">
              <a:spLocks/>
            </p:cNvSpPr>
            <p:nvPr/>
          </p:nvSpPr>
          <p:spPr>
            <a:xfrm>
              <a:off x="5101092" y="10991883"/>
              <a:ext cx="10117927" cy="1958334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Autofit/>
            </a:bodyPr>
            <a:lstStyle>
              <a:lvl1pPr marL="1711516" indent="-1711516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5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08285" indent="-1426264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1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705056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987076" indent="-1141012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269098" indent="-1141012" algn="l" defTabSz="2282022" rtl="0" eaLnBrk="1" latinLnBrk="0" hangingPunct="1">
                <a:spcBef>
                  <a:spcPct val="20000"/>
                </a:spcBef>
                <a:buFont typeface="Arial"/>
                <a:buChar char="»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2551120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833142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15163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397185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Aft>
                  <a:spcPts val="4800"/>
                </a:spcAft>
                <a:buClr>
                  <a:srgbClr val="CC6E16"/>
                </a:buClr>
                <a:buNone/>
              </a:pPr>
              <a: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  <a:t>Grounded Beginnings</a:t>
              </a:r>
            </a:p>
          </p:txBody>
        </p:sp>
        <p:sp>
          <p:nvSpPr>
            <p:cNvPr id="33" name="Content Placeholder 2">
              <a:extLst>
                <a:ext uri="{FF2B5EF4-FFF2-40B4-BE49-F238E27FC236}">
                  <a16:creationId xmlns:a16="http://schemas.microsoft.com/office/drawing/2014/main" id="{BC00C15E-3177-E9E6-CC93-4BA0D5A8E60F}"/>
                </a:ext>
              </a:extLst>
            </p:cNvPr>
            <p:cNvSpPr txBox="1">
              <a:spLocks/>
            </p:cNvSpPr>
            <p:nvPr/>
          </p:nvSpPr>
          <p:spPr>
            <a:xfrm>
              <a:off x="5533755" y="12950217"/>
              <a:ext cx="9252601" cy="12103310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Autofit/>
            </a:bodyPr>
            <a:lstStyle>
              <a:lvl1pPr marL="1711516" indent="-1711516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5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08285" indent="-1426264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1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705056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987076" indent="-1141012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269098" indent="-1141012" algn="l" defTabSz="2282022" rtl="0" eaLnBrk="1" latinLnBrk="0" hangingPunct="1">
                <a:spcBef>
                  <a:spcPct val="20000"/>
                </a:spcBef>
                <a:buFont typeface="Arial"/>
                <a:buChar char="»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2551120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833142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15163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397185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ts val="10000"/>
                </a:lnSpc>
                <a:spcAft>
                  <a:spcPts val="3600"/>
                </a:spcAft>
                <a:buClr>
                  <a:srgbClr val="CC6E16"/>
                </a:buClr>
                <a:buNone/>
              </a:pPr>
              <a:r>
                <a:rPr lang="en-US" sz="7200" dirty="0">
                  <a:solidFill>
                    <a:srgbClr val="09101B"/>
                  </a:solidFill>
                  <a:latin typeface="Arial"/>
                  <a:cs typeface="Arial"/>
                </a:rPr>
                <a:t>I check in with my friend each morning to see how their day is shaping up.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E8B344C-AAE6-D37D-633E-DB8E221C8A93}"/>
              </a:ext>
            </a:extLst>
          </p:cNvPr>
          <p:cNvGrpSpPr/>
          <p:nvPr/>
        </p:nvGrpSpPr>
        <p:grpSpPr>
          <a:xfrm>
            <a:off x="15704774" y="10141216"/>
            <a:ext cx="10165053" cy="15334719"/>
            <a:chOff x="15704774" y="10141216"/>
            <a:chExt cx="10165053" cy="15334719"/>
          </a:xfrm>
        </p:grpSpPr>
        <p:sp>
          <p:nvSpPr>
            <p:cNvPr id="35" name="Rounded Rectangle 7">
              <a:extLst>
                <a:ext uri="{FF2B5EF4-FFF2-40B4-BE49-F238E27FC236}">
                  <a16:creationId xmlns:a16="http://schemas.microsoft.com/office/drawing/2014/main" id="{6B7C022C-B3CC-7CD3-7DE0-0815E160951A}"/>
                </a:ext>
              </a:extLst>
            </p:cNvPr>
            <p:cNvSpPr/>
            <p:nvPr/>
          </p:nvSpPr>
          <p:spPr>
            <a:xfrm>
              <a:off x="15704774" y="10141216"/>
              <a:ext cx="10165053" cy="15334719"/>
            </a:xfrm>
            <a:prstGeom prst="roundRect">
              <a:avLst>
                <a:gd name="adj" fmla="val 8397"/>
              </a:avLst>
            </a:prstGeom>
            <a:noFill/>
            <a:ln w="63500">
              <a:solidFill>
                <a:srgbClr val="ECBA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51000" tIns="351000" rIns="351000" bIns="351000" rtlCol="0" anchor="ctr"/>
            <a:lstStyle/>
            <a:p>
              <a:pPr>
                <a:lnSpc>
                  <a:spcPct val="150000"/>
                </a:lnSpc>
              </a:pPr>
              <a:endParaRPr lang="en-JM" sz="12000" dirty="0">
                <a:solidFill>
                  <a:schemeClr val="bg1"/>
                </a:solidFill>
                <a:latin typeface="Roboto Light"/>
                <a:ea typeface="Roboto Light"/>
                <a:cs typeface="Roboto Light"/>
              </a:endParaRPr>
            </a:p>
          </p:txBody>
        </p:sp>
        <p:sp>
          <p:nvSpPr>
            <p:cNvPr id="36" name="Content Placeholder 2">
              <a:extLst>
                <a:ext uri="{FF2B5EF4-FFF2-40B4-BE49-F238E27FC236}">
                  <a16:creationId xmlns:a16="http://schemas.microsoft.com/office/drawing/2014/main" id="{295A74D4-9AFD-250D-A432-187935230EA7}"/>
                </a:ext>
              </a:extLst>
            </p:cNvPr>
            <p:cNvSpPr txBox="1">
              <a:spLocks/>
            </p:cNvSpPr>
            <p:nvPr/>
          </p:nvSpPr>
          <p:spPr>
            <a:xfrm>
              <a:off x="15751900" y="10991883"/>
              <a:ext cx="10117927" cy="1958334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Autofit/>
            </a:bodyPr>
            <a:lstStyle>
              <a:lvl1pPr marL="1711516" indent="-1711516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5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08285" indent="-1426264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1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705056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987076" indent="-1141012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269098" indent="-1141012" algn="l" defTabSz="2282022" rtl="0" eaLnBrk="1" latinLnBrk="0" hangingPunct="1">
                <a:spcBef>
                  <a:spcPct val="20000"/>
                </a:spcBef>
                <a:buFont typeface="Arial"/>
                <a:buChar char="»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2551120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833142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15163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397185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Aft>
                  <a:spcPts val="4800"/>
                </a:spcAft>
                <a:buClr>
                  <a:srgbClr val="CC6E16"/>
                </a:buClr>
                <a:buNone/>
              </a:pPr>
              <a: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  <a:t>Nurturing</a:t>
              </a:r>
              <a:b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</a:br>
              <a: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  <a:t>Action</a:t>
              </a:r>
            </a:p>
          </p:txBody>
        </p:sp>
        <p:sp>
          <p:nvSpPr>
            <p:cNvPr id="37" name="Content Placeholder 2">
              <a:extLst>
                <a:ext uri="{FF2B5EF4-FFF2-40B4-BE49-F238E27FC236}">
                  <a16:creationId xmlns:a16="http://schemas.microsoft.com/office/drawing/2014/main" id="{9146F569-AA55-9B77-6654-AAF1C11DC4F5}"/>
                </a:ext>
              </a:extLst>
            </p:cNvPr>
            <p:cNvSpPr txBox="1">
              <a:spLocks/>
            </p:cNvSpPr>
            <p:nvPr/>
          </p:nvSpPr>
          <p:spPr>
            <a:xfrm>
              <a:off x="15965041" y="12950217"/>
              <a:ext cx="9691644" cy="12103310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Autofit/>
            </a:bodyPr>
            <a:lstStyle>
              <a:lvl1pPr marL="1711516" indent="-1711516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5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08285" indent="-1426264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1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705056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987076" indent="-1141012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269098" indent="-1141012" algn="l" defTabSz="2282022" rtl="0" eaLnBrk="1" latinLnBrk="0" hangingPunct="1">
                <a:spcBef>
                  <a:spcPct val="20000"/>
                </a:spcBef>
                <a:buFont typeface="Arial"/>
                <a:buChar char="»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2551120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833142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15163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397185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2282022" rtl="0" eaLnBrk="1" fontAlgn="auto" latinLnBrk="0" hangingPunct="1">
                <a:lnSpc>
                  <a:spcPts val="10000"/>
                </a:lnSpc>
                <a:spcBef>
                  <a:spcPts val="0"/>
                </a:spcBef>
                <a:spcAft>
                  <a:spcPts val="3600"/>
                </a:spcAft>
                <a:buClr>
                  <a:srgbClr val="CC6E16"/>
                </a:buClr>
                <a:buSzTx/>
                <a:buFontTx/>
                <a:buNone/>
                <a:tabLst/>
                <a:defRPr/>
              </a:pPr>
              <a:r>
                <a:rPr kumimoji="0" lang="en-US" sz="72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I actively listen and ask follow-up questions to show I’m engaged.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5EA9866-EB52-0EB8-6F26-81B86C00D4C0}"/>
              </a:ext>
            </a:extLst>
          </p:cNvPr>
          <p:cNvGrpSpPr/>
          <p:nvPr/>
        </p:nvGrpSpPr>
        <p:grpSpPr>
          <a:xfrm>
            <a:off x="26289775" y="10141216"/>
            <a:ext cx="10184148" cy="15334719"/>
            <a:chOff x="26289775" y="10141216"/>
            <a:chExt cx="10184148" cy="15334719"/>
          </a:xfrm>
        </p:grpSpPr>
        <p:sp>
          <p:nvSpPr>
            <p:cNvPr id="39" name="Rounded Rectangle 7">
              <a:extLst>
                <a:ext uri="{FF2B5EF4-FFF2-40B4-BE49-F238E27FC236}">
                  <a16:creationId xmlns:a16="http://schemas.microsoft.com/office/drawing/2014/main" id="{F9DB4D17-DE8C-DF00-EA82-107CA209DECA}"/>
                </a:ext>
              </a:extLst>
            </p:cNvPr>
            <p:cNvSpPr/>
            <p:nvPr/>
          </p:nvSpPr>
          <p:spPr>
            <a:xfrm>
              <a:off x="26308870" y="10141216"/>
              <a:ext cx="10165053" cy="15334719"/>
            </a:xfrm>
            <a:prstGeom prst="roundRect">
              <a:avLst>
                <a:gd name="adj" fmla="val 8397"/>
              </a:avLst>
            </a:prstGeom>
            <a:noFill/>
            <a:ln w="63500">
              <a:solidFill>
                <a:srgbClr val="ECBA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51000" tIns="351000" rIns="351000" bIns="351000" rtlCol="0" anchor="ctr"/>
            <a:lstStyle/>
            <a:p>
              <a:pPr>
                <a:lnSpc>
                  <a:spcPct val="150000"/>
                </a:lnSpc>
              </a:pPr>
              <a:endParaRPr lang="en-JM" sz="12000" dirty="0">
                <a:solidFill>
                  <a:schemeClr val="bg1"/>
                </a:solidFill>
                <a:latin typeface="Roboto Light"/>
                <a:ea typeface="Roboto Light"/>
                <a:cs typeface="Roboto Light"/>
              </a:endParaRPr>
            </a:p>
          </p:txBody>
        </p:sp>
        <p:sp>
          <p:nvSpPr>
            <p:cNvPr id="40" name="Content Placeholder 2">
              <a:extLst>
                <a:ext uri="{FF2B5EF4-FFF2-40B4-BE49-F238E27FC236}">
                  <a16:creationId xmlns:a16="http://schemas.microsoft.com/office/drawing/2014/main" id="{3D77E50B-03DF-4B3D-A330-E1E4CB3D6856}"/>
                </a:ext>
              </a:extLst>
            </p:cNvPr>
            <p:cNvSpPr txBox="1">
              <a:spLocks/>
            </p:cNvSpPr>
            <p:nvPr/>
          </p:nvSpPr>
          <p:spPr>
            <a:xfrm>
              <a:off x="26289775" y="10991883"/>
              <a:ext cx="10117927" cy="1958334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Autofit/>
            </a:bodyPr>
            <a:lstStyle>
              <a:lvl1pPr marL="1711516" indent="-1711516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5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08285" indent="-1426264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1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705056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987076" indent="-1141012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269098" indent="-1141012" algn="l" defTabSz="2282022" rtl="0" eaLnBrk="1" latinLnBrk="0" hangingPunct="1">
                <a:spcBef>
                  <a:spcPct val="20000"/>
                </a:spcBef>
                <a:buFont typeface="Arial"/>
                <a:buChar char="»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2551120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833142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15163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397185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Aft>
                  <a:spcPts val="4800"/>
                </a:spcAft>
                <a:buClr>
                  <a:srgbClr val="CC6E16"/>
                </a:buClr>
                <a:buNone/>
              </a:pPr>
              <a: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  <a:t>Thriving</a:t>
              </a:r>
              <a:b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</a:br>
              <a: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  <a:t>Moment</a:t>
              </a:r>
            </a:p>
          </p:txBody>
        </p:sp>
        <p:sp>
          <p:nvSpPr>
            <p:cNvPr id="41" name="Content Placeholder 2">
              <a:extLst>
                <a:ext uri="{FF2B5EF4-FFF2-40B4-BE49-F238E27FC236}">
                  <a16:creationId xmlns:a16="http://schemas.microsoft.com/office/drawing/2014/main" id="{F220FCB8-A531-9693-4E2F-46494EB288B9}"/>
                </a:ext>
              </a:extLst>
            </p:cNvPr>
            <p:cNvSpPr txBox="1">
              <a:spLocks/>
            </p:cNvSpPr>
            <p:nvPr/>
          </p:nvSpPr>
          <p:spPr>
            <a:xfrm>
              <a:off x="26722438" y="12950217"/>
              <a:ext cx="9252601" cy="12103310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Autofit/>
            </a:bodyPr>
            <a:lstStyle>
              <a:lvl1pPr marL="1711516" indent="-1711516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5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08285" indent="-1426264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1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705056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987076" indent="-1141012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269098" indent="-1141012" algn="l" defTabSz="2282022" rtl="0" eaLnBrk="1" latinLnBrk="0" hangingPunct="1">
                <a:spcBef>
                  <a:spcPct val="20000"/>
                </a:spcBef>
                <a:buFont typeface="Arial"/>
                <a:buChar char="»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2551120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833142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15163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397185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2282022" rtl="0" eaLnBrk="1" fontAlgn="auto" latinLnBrk="0" hangingPunct="1">
                <a:lnSpc>
                  <a:spcPts val="10000"/>
                </a:lnSpc>
                <a:spcBef>
                  <a:spcPts val="0"/>
                </a:spcBef>
                <a:spcAft>
                  <a:spcPts val="3600"/>
                </a:spcAft>
                <a:buClr>
                  <a:srgbClr val="CC6E16"/>
                </a:buClr>
                <a:buSzTx/>
                <a:buFontTx/>
                <a:buNone/>
                <a:tabLst/>
                <a:defRPr/>
              </a:pPr>
              <a:r>
                <a:rPr kumimoji="0" lang="en-US" sz="72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I pause to appreciate the connection when </a:t>
              </a:r>
              <a:br>
                <a:rPr kumimoji="0" lang="en-US" sz="72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</a:br>
              <a:r>
                <a:rPr kumimoji="0" lang="en-US" sz="72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a conversation </a:t>
              </a:r>
              <a:br>
                <a:rPr kumimoji="0" lang="en-US" sz="72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</a:br>
              <a:r>
                <a:rPr kumimoji="0" lang="en-US" sz="72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flows well.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3515BFD-DC21-2968-E679-63D850E1B14A}"/>
              </a:ext>
            </a:extLst>
          </p:cNvPr>
          <p:cNvGrpSpPr/>
          <p:nvPr/>
        </p:nvGrpSpPr>
        <p:grpSpPr>
          <a:xfrm>
            <a:off x="36931557" y="10137907"/>
            <a:ext cx="10165053" cy="15334719"/>
            <a:chOff x="36931557" y="10137907"/>
            <a:chExt cx="10165053" cy="15334719"/>
          </a:xfrm>
        </p:grpSpPr>
        <p:sp>
          <p:nvSpPr>
            <p:cNvPr id="43" name="Rounded Rectangle 7">
              <a:extLst>
                <a:ext uri="{FF2B5EF4-FFF2-40B4-BE49-F238E27FC236}">
                  <a16:creationId xmlns:a16="http://schemas.microsoft.com/office/drawing/2014/main" id="{773680C0-535D-B023-EAC7-EBB18B7CABF0}"/>
                </a:ext>
              </a:extLst>
            </p:cNvPr>
            <p:cNvSpPr/>
            <p:nvPr/>
          </p:nvSpPr>
          <p:spPr>
            <a:xfrm>
              <a:off x="36931557" y="10137907"/>
              <a:ext cx="10165053" cy="15334719"/>
            </a:xfrm>
            <a:prstGeom prst="roundRect">
              <a:avLst>
                <a:gd name="adj" fmla="val 8397"/>
              </a:avLst>
            </a:prstGeom>
            <a:noFill/>
            <a:ln w="63500">
              <a:solidFill>
                <a:srgbClr val="ECBA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51000" tIns="351000" rIns="351000" bIns="351000" rtlCol="0" anchor="ctr"/>
            <a:lstStyle/>
            <a:p>
              <a:pPr>
                <a:lnSpc>
                  <a:spcPct val="150000"/>
                </a:lnSpc>
              </a:pPr>
              <a:endParaRPr lang="en-JM" sz="12000" dirty="0">
                <a:solidFill>
                  <a:schemeClr val="bg1"/>
                </a:solidFill>
                <a:latin typeface="Roboto Light"/>
                <a:ea typeface="Roboto Light"/>
                <a:cs typeface="Roboto Light"/>
              </a:endParaRPr>
            </a:p>
          </p:txBody>
        </p:sp>
        <p:sp>
          <p:nvSpPr>
            <p:cNvPr id="44" name="Content Placeholder 2">
              <a:extLst>
                <a:ext uri="{FF2B5EF4-FFF2-40B4-BE49-F238E27FC236}">
                  <a16:creationId xmlns:a16="http://schemas.microsoft.com/office/drawing/2014/main" id="{F8BAB785-8B40-E331-CE1B-97E095486C3B}"/>
                </a:ext>
              </a:extLst>
            </p:cNvPr>
            <p:cNvSpPr txBox="1">
              <a:spLocks/>
            </p:cNvSpPr>
            <p:nvPr/>
          </p:nvSpPr>
          <p:spPr>
            <a:xfrm>
              <a:off x="36940583" y="10991883"/>
              <a:ext cx="10117927" cy="1958334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Autofit/>
            </a:bodyPr>
            <a:lstStyle>
              <a:lvl1pPr marL="1711516" indent="-1711516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5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08285" indent="-1426264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1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705056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987076" indent="-1141012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269098" indent="-1141012" algn="l" defTabSz="2282022" rtl="0" eaLnBrk="1" latinLnBrk="0" hangingPunct="1">
                <a:spcBef>
                  <a:spcPct val="20000"/>
                </a:spcBef>
                <a:buFont typeface="Arial"/>
                <a:buChar char="»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2551120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833142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15163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397185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Aft>
                  <a:spcPts val="4800"/>
                </a:spcAft>
                <a:buClr>
                  <a:srgbClr val="CC6E16"/>
                </a:buClr>
                <a:buNone/>
              </a:pPr>
              <a:r>
                <a:rPr lang="en-US" sz="7200" b="1" dirty="0">
                  <a:solidFill>
                    <a:srgbClr val="475043"/>
                  </a:solidFill>
                  <a:latin typeface="Arial"/>
                  <a:cs typeface="Arial"/>
                </a:rPr>
                <a:t>Nourishing Reflection</a:t>
              </a:r>
            </a:p>
          </p:txBody>
        </p:sp>
        <p:sp>
          <p:nvSpPr>
            <p:cNvPr id="45" name="Content Placeholder 2">
              <a:extLst>
                <a:ext uri="{FF2B5EF4-FFF2-40B4-BE49-F238E27FC236}">
                  <a16:creationId xmlns:a16="http://schemas.microsoft.com/office/drawing/2014/main" id="{63B34763-27E4-40A0-3657-021C1ACD0A52}"/>
                </a:ext>
              </a:extLst>
            </p:cNvPr>
            <p:cNvSpPr txBox="1">
              <a:spLocks/>
            </p:cNvSpPr>
            <p:nvPr/>
          </p:nvSpPr>
          <p:spPr>
            <a:xfrm>
              <a:off x="36940583" y="12950217"/>
              <a:ext cx="10117927" cy="12103310"/>
            </a:xfrm>
            <a:prstGeom prst="rect">
              <a:avLst/>
            </a:prstGeom>
          </p:spPr>
          <p:txBody>
            <a:bodyPr vert="horz" lIns="456404" tIns="228203" rIns="456404" bIns="228203" rtlCol="0" anchor="ctr">
              <a:noAutofit/>
            </a:bodyPr>
            <a:lstStyle>
              <a:lvl1pPr marL="1711516" indent="-1711516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5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708285" indent="-1426264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1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705056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1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7987076" indent="-1141012" algn="l" defTabSz="2282022" rtl="0" eaLnBrk="1" latinLnBrk="0" hangingPunct="1">
                <a:spcBef>
                  <a:spcPct val="20000"/>
                </a:spcBef>
                <a:buFont typeface="Arial"/>
                <a:buChar char="–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0269098" indent="-1141012" algn="l" defTabSz="2282022" rtl="0" eaLnBrk="1" latinLnBrk="0" hangingPunct="1">
                <a:spcBef>
                  <a:spcPct val="20000"/>
                </a:spcBef>
                <a:buFont typeface="Arial"/>
                <a:buChar char="»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2551120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4833142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15163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397185" indent="-1141012" algn="l" defTabSz="2282022" rtl="0" eaLnBrk="1" latinLnBrk="0" hangingPunct="1">
                <a:spcBef>
                  <a:spcPct val="20000"/>
                </a:spcBef>
                <a:buFont typeface="Arial"/>
                <a:buChar char="•"/>
                <a:defRPr sz="9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2282022" rtl="0" eaLnBrk="1" fontAlgn="auto" latinLnBrk="0" hangingPunct="1">
                <a:lnSpc>
                  <a:spcPts val="10000"/>
                </a:lnSpc>
                <a:spcBef>
                  <a:spcPts val="0"/>
                </a:spcBef>
                <a:spcAft>
                  <a:spcPts val="3600"/>
                </a:spcAft>
                <a:buClr>
                  <a:srgbClr val="CC6E16"/>
                </a:buClr>
                <a:buSzTx/>
                <a:buFontTx/>
                <a:buNone/>
                <a:tabLst/>
                <a:defRPr/>
              </a:pPr>
              <a:r>
                <a:rPr kumimoji="0" lang="en-US" sz="7200" b="0" i="0" u="none" strike="noStrike" kern="1200" cap="none" spc="0" normalizeH="0" baseline="0" noProof="0" dirty="0">
                  <a:ln>
                    <a:noFill/>
                  </a:ln>
                  <a:solidFill>
                    <a:srgbClr val="09101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I expect these efforts to strengthen my relationships and deepen connections.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919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F4F1D7D-21EB-309F-563D-1132EA41BC70}"/>
              </a:ext>
            </a:extLst>
          </p:cNvPr>
          <p:cNvSpPr/>
          <p:nvPr/>
        </p:nvSpPr>
        <p:spPr>
          <a:xfrm>
            <a:off x="40392626" y="794"/>
            <a:ext cx="10731224" cy="28756769"/>
          </a:xfrm>
          <a:prstGeom prst="rect">
            <a:avLst/>
          </a:prstGeom>
          <a:solidFill>
            <a:srgbClr val="47504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Recap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ENGAGEMENT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45703E-FE5B-3C4E-A5C3-DAAC86C2C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42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5610291-FC25-3B91-3384-C16DC0CD05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9404" y="10603288"/>
            <a:ext cx="31969357" cy="14579396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buClr>
                <a:srgbClr val="475043"/>
              </a:buClr>
              <a:buFont typeface="+mj-lt"/>
              <a:buAutoNum type="arabicPeriod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Reflection Round: Relationships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+mj-lt"/>
              <a:buAutoNum type="arabicPeriod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Why Connection Matters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+mj-lt"/>
              <a:buAutoNum type="arabicPeriod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Common Barriers To Connection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+mj-lt"/>
              <a:buAutoNum type="arabicPeriod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Psychological Safety</a:t>
            </a:r>
          </a:p>
          <a:p>
            <a:pPr>
              <a:lnSpc>
                <a:spcPct val="130000"/>
              </a:lnSpc>
              <a:buClr>
                <a:srgbClr val="475043"/>
              </a:buClr>
              <a:buFont typeface="+mj-lt"/>
              <a:buAutoNum type="arabicPeriod"/>
            </a:pPr>
            <a:r>
              <a:rPr lang="en-US" sz="11000" dirty="0">
                <a:solidFill>
                  <a:srgbClr val="09101B"/>
                </a:solidFill>
                <a:latin typeface="Arial"/>
                <a:cs typeface="Arial"/>
              </a:rPr>
              <a:t>Creating A Rooted Routine for Relationships</a:t>
            </a:r>
          </a:p>
        </p:txBody>
      </p:sp>
    </p:spTree>
    <p:extLst>
      <p:ext uri="{BB962C8B-B14F-4D97-AF65-F5344CB8AC3E}">
        <p14:creationId xmlns:p14="http://schemas.microsoft.com/office/powerpoint/2010/main" val="141088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106" end="1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750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920761" y="6907649"/>
            <a:ext cx="31147403" cy="7776276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50000" dirty="0">
                <a:solidFill>
                  <a:srgbClr val="ECBA2B"/>
                </a:solidFill>
                <a:latin typeface="Arial"/>
                <a:cs typeface="Arial"/>
              </a:rPr>
              <a:t>Thanks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02171" y="15991189"/>
            <a:ext cx="35941964" cy="2805684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17700">
                <a:solidFill>
                  <a:schemeClr val="bg1"/>
                </a:solidFill>
                <a:latin typeface="Arial"/>
                <a:cs typeface="Arial"/>
              </a:rPr>
              <a:t>for </a:t>
            </a:r>
            <a:r>
              <a:rPr lang="en-US" sz="17700" dirty="0">
                <a:solidFill>
                  <a:schemeClr val="bg1"/>
                </a:solidFill>
                <a:latin typeface="Arial"/>
                <a:cs typeface="Arial"/>
              </a:rPr>
              <a:t>your attention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A420F7-B3B6-514C-A3A3-EED26AD66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329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REFLECTION ROUND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537806" y="15301677"/>
            <a:ext cx="30750872" cy="2173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</a:pPr>
            <a:r>
              <a:rPr lang="en-US" sz="12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“We are biologically wired for connection.”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33254926" y="19812468"/>
            <a:ext cx="832631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</a:t>
            </a:r>
            <a:r>
              <a:rPr lang="en-JM" sz="9600" dirty="0" err="1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Brené</a:t>
            </a:r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 Brown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82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Reflection Round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REFLECTION ROUND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397134" y="12593650"/>
            <a:ext cx="32861023" cy="11484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0"/>
              </a:lnSpc>
              <a:spcAft>
                <a:spcPts val="2400"/>
              </a:spcAft>
            </a:pPr>
            <a:r>
              <a:rPr lang="en-US" sz="10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When it comes to building and maintaining connection with people over the past few years:</a:t>
            </a:r>
          </a:p>
          <a:p>
            <a:pPr marL="1143000" indent="-1143000">
              <a:lnSpc>
                <a:spcPts val="15000"/>
              </a:lnSpc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What has gone well?</a:t>
            </a:r>
          </a:p>
          <a:p>
            <a:pPr marL="1143000" indent="-1143000">
              <a:lnSpc>
                <a:spcPts val="15000"/>
              </a:lnSpc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Where have you noticed challenges or resistance?</a:t>
            </a:r>
          </a:p>
          <a:p>
            <a:pPr marL="1143000" indent="-1143000">
              <a:lnSpc>
                <a:spcPts val="15000"/>
              </a:lnSpc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What have you been learning about yourself?</a:t>
            </a:r>
          </a:p>
          <a:p>
            <a:pPr marL="1143000" indent="-1143000">
              <a:lnSpc>
                <a:spcPts val="15000"/>
              </a:lnSpc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What would you like to try to build better connections?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92A7E1-9279-E7C0-A8DB-182267B901BE}"/>
              </a:ext>
            </a:extLst>
          </p:cNvPr>
          <p:cNvSpPr txBox="1"/>
          <p:nvPr/>
        </p:nvSpPr>
        <p:spPr>
          <a:xfrm>
            <a:off x="6071926" y="10827051"/>
            <a:ext cx="2775516" cy="3083907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20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8555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750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8296" y="14988131"/>
            <a:ext cx="34607259" cy="33808"/>
          </a:xfrm>
          <a:prstGeom prst="rect">
            <a:avLst/>
          </a:prstGeom>
          <a:solidFill>
            <a:schemeClr val="bg1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102171" y="4652523"/>
            <a:ext cx="5338039" cy="10854041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70000" dirty="0">
                <a:solidFill>
                  <a:srgbClr val="ECBA2B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02171" y="15991189"/>
            <a:ext cx="35941964" cy="2805684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z="17700" dirty="0">
                <a:solidFill>
                  <a:srgbClr val="FFFCF5"/>
                </a:solidFill>
                <a:latin typeface="Arial"/>
                <a:cs typeface="Arial"/>
              </a:rPr>
              <a:t>Why Connection Matters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8CB61A-9DE5-8B45-B434-52A8519C5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1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Quote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WHY CONNECTION MATTERS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9728916" y="13719065"/>
            <a:ext cx="32825856" cy="677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0"/>
              </a:lnSpc>
            </a:pPr>
            <a:r>
              <a:rPr lang="en-US" sz="115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“The clearest message that we get from a 75-year [wellbeing] study is this: Good relationships keep us happier and healthier. Period.”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081E0-815F-7740-BE93-5CBE2570B3FE}"/>
              </a:ext>
            </a:extLst>
          </p:cNvPr>
          <p:cNvSpPr txBox="1"/>
          <p:nvPr/>
        </p:nvSpPr>
        <p:spPr>
          <a:xfrm>
            <a:off x="5924785" y="10342307"/>
            <a:ext cx="2775516" cy="6931114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45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FF6201-F0BE-EA4B-8E59-DC0722DC4319}"/>
              </a:ext>
            </a:extLst>
          </p:cNvPr>
          <p:cNvSpPr/>
          <p:nvPr/>
        </p:nvSpPr>
        <p:spPr>
          <a:xfrm>
            <a:off x="30836829" y="21465417"/>
            <a:ext cx="1074441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JM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– Robert Waldinger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13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750" y="4208411"/>
            <a:ext cx="46011465" cy="3963820"/>
          </a:xfrm>
        </p:spPr>
        <p:txBody>
          <a:bodyPr>
            <a:normAutofit/>
          </a:bodyPr>
          <a:lstStyle/>
          <a:p>
            <a:pPr algn="l"/>
            <a:r>
              <a:rPr lang="en-US" sz="17700" b="1" dirty="0">
                <a:solidFill>
                  <a:srgbClr val="09101B"/>
                </a:solidFill>
                <a:latin typeface="Arial"/>
                <a:cs typeface="Arial"/>
              </a:rPr>
              <a:t>Reflect</a:t>
            </a:r>
          </a:p>
        </p:txBody>
      </p:sp>
      <p:sp>
        <p:nvSpPr>
          <p:cNvPr id="5" name="Rectangle 4"/>
          <p:cNvSpPr/>
          <p:nvPr/>
        </p:nvSpPr>
        <p:spPr>
          <a:xfrm>
            <a:off x="5092064" y="8490793"/>
            <a:ext cx="4347201" cy="160467"/>
          </a:xfrm>
          <a:prstGeom prst="rect">
            <a:avLst/>
          </a:prstGeom>
          <a:solidFill>
            <a:srgbClr val="ECBA2B"/>
          </a:solidFill>
          <a:ln>
            <a:solidFill>
              <a:srgbClr val="ECBA2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071" tIns="40535" rIns="81071" bIns="40535" rtlCol="0" anchor="ctr"/>
          <a:lstStyle/>
          <a:p>
            <a:pPr algn="ctr"/>
            <a:endParaRPr lang="en-US">
              <a:solidFill>
                <a:srgbClr val="E63A4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9404" y="3407026"/>
            <a:ext cx="23527889" cy="1451467"/>
          </a:xfrm>
          <a:prstGeom prst="rect">
            <a:avLst/>
          </a:prstGeom>
          <a:noFill/>
        </p:spPr>
        <p:txBody>
          <a:bodyPr wrap="square" lIns="81071" tIns="40535" rIns="81071" bIns="40535" rtlCol="0">
            <a:spAutoFit/>
          </a:bodyPr>
          <a:lstStyle/>
          <a:p>
            <a:r>
              <a:rPr lang="en-US" spc="532" dirty="0">
                <a:solidFill>
                  <a:srgbClr val="475043"/>
                </a:solidFill>
                <a:latin typeface="Arial"/>
                <a:cs typeface="Arial"/>
              </a:rPr>
              <a:t>WHY CONNECTION MATTERS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6716B3-D832-7449-ABBB-05BEE86FA62E}"/>
              </a:ext>
            </a:extLst>
          </p:cNvPr>
          <p:cNvSpPr/>
          <p:nvPr/>
        </p:nvSpPr>
        <p:spPr>
          <a:xfrm>
            <a:off x="6219091" y="11807916"/>
            <a:ext cx="38211343" cy="13359912"/>
          </a:xfrm>
          <a:prstGeom prst="roundRect">
            <a:avLst>
              <a:gd name="adj" fmla="val 8397"/>
            </a:avLst>
          </a:prstGeom>
          <a:solidFill>
            <a:srgbClr val="47504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1000" tIns="351000" rIns="351000" bIns="351000" rtlCol="0" anchor="ctr"/>
          <a:lstStyle/>
          <a:p>
            <a:pPr>
              <a:lnSpc>
                <a:spcPct val="150000"/>
              </a:lnSpc>
            </a:pPr>
            <a:endParaRPr lang="en-JM" sz="12000" dirty="0">
              <a:solidFill>
                <a:schemeClr val="bg1"/>
              </a:solidFill>
              <a:latin typeface="Roboto Light"/>
              <a:ea typeface="Roboto Light"/>
              <a:cs typeface="Roboto Ligh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735AAE8-3F8E-444D-9734-511A2EF588B2}"/>
              </a:ext>
            </a:extLst>
          </p:cNvPr>
          <p:cNvSpPr/>
          <p:nvPr/>
        </p:nvSpPr>
        <p:spPr>
          <a:xfrm>
            <a:off x="4620497" y="10124341"/>
            <a:ext cx="4318714" cy="4325207"/>
          </a:xfrm>
          <a:prstGeom prst="ellipse">
            <a:avLst/>
          </a:prstGeom>
          <a:solidFill>
            <a:srgbClr val="ECBA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" tIns="3429" rIns="6858" bIns="3429"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12730-D786-BA48-AE96-A96D39C95D85}"/>
              </a:ext>
            </a:extLst>
          </p:cNvPr>
          <p:cNvSpPr txBox="1"/>
          <p:nvPr/>
        </p:nvSpPr>
        <p:spPr>
          <a:xfrm>
            <a:off x="10608148" y="13683894"/>
            <a:ext cx="31208069" cy="943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0"/>
              </a:lnSpc>
              <a:spcAft>
                <a:spcPts val="2400"/>
              </a:spcAft>
            </a:pPr>
            <a:r>
              <a:rPr lang="en-US" sz="100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Consider where you are in your life right now. Consider your housing, health, hobbies, education, career, personal development, treasured memories, etc.</a:t>
            </a:r>
            <a:r>
              <a:rPr lang="en-US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 </a:t>
            </a:r>
          </a:p>
          <a:p>
            <a:pPr marL="1143000" indent="-1143000">
              <a:lnSpc>
                <a:spcPts val="15000"/>
              </a:lnSpc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Who are the people that helped you get here? </a:t>
            </a:r>
          </a:p>
          <a:p>
            <a:pPr marL="1143000" indent="-1143000">
              <a:lnSpc>
                <a:spcPts val="15000"/>
              </a:lnSpc>
              <a:buClr>
                <a:srgbClr val="ECBA2B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9600" dirty="0">
                <a:solidFill>
                  <a:srgbClr val="FFFCF5"/>
                </a:solidFill>
                <a:latin typeface="Arial" panose="020B0604020202020204" pitchFamily="34" charset="0"/>
                <a:ea typeface="Roboto Light"/>
                <a:cs typeface="Arial" panose="020B0604020202020204" pitchFamily="34" charset="0"/>
              </a:rPr>
              <a:t>How would life be different without those connections?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79AA0F-8A3C-D843-B9A0-E78546FD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638761" y="26654004"/>
            <a:ext cx="11928899" cy="1531074"/>
          </a:xfrm>
          <a:prstGeom prst="rect">
            <a:avLst/>
          </a:prstGeom>
        </p:spPr>
        <p:txBody>
          <a:bodyPr/>
          <a:lstStyle/>
          <a:p>
            <a:fld id="{7CA9BF71-2ECD-7E4E-A1A8-85694276B60E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92A7E1-9279-E7C0-A8DB-182267B901BE}"/>
              </a:ext>
            </a:extLst>
          </p:cNvPr>
          <p:cNvSpPr txBox="1"/>
          <p:nvPr/>
        </p:nvSpPr>
        <p:spPr>
          <a:xfrm>
            <a:off x="6071926" y="10827051"/>
            <a:ext cx="2775516" cy="3083907"/>
          </a:xfrm>
          <a:prstGeom prst="rect">
            <a:avLst/>
          </a:prstGeom>
          <a:noFill/>
        </p:spPr>
        <p:txBody>
          <a:bodyPr wrap="square" lIns="6080" tIns="3041" rIns="6080" bIns="3041" rtlCol="0">
            <a:spAutoFit/>
          </a:bodyPr>
          <a:lstStyle/>
          <a:p>
            <a:r>
              <a:rPr lang="en-US" sz="20000" dirty="0">
                <a:solidFill>
                  <a:srgbClr val="FFFCF5"/>
                </a:solidFill>
                <a:latin typeface="Arial" panose="020B0604020202020204" pitchFamily="34" charset="0"/>
                <a:ea typeface="Roboto Slab" pitchFamily="2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1556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">
      <a:dk1>
        <a:srgbClr val="0B1019"/>
      </a:dk1>
      <a:lt1>
        <a:srgbClr val="EDEDED"/>
      </a:lt1>
      <a:dk2>
        <a:srgbClr val="6F6E6E"/>
      </a:dk2>
      <a:lt2>
        <a:srgbClr val="6F6E6E"/>
      </a:lt2>
      <a:accent1>
        <a:srgbClr val="E43C50"/>
      </a:accent1>
      <a:accent2>
        <a:srgbClr val="4E7993"/>
      </a:accent2>
      <a:accent3>
        <a:srgbClr val="233651"/>
      </a:accent3>
      <a:accent4>
        <a:srgbClr val="F0F9F0"/>
      </a:accent4>
      <a:accent5>
        <a:srgbClr val="9A373E"/>
      </a:accent5>
      <a:accent6>
        <a:srgbClr val="A1191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13001</TotalTime>
  <Words>1515</Words>
  <Application>Microsoft Office PowerPoint</Application>
  <PresentationFormat>Custom</PresentationFormat>
  <Paragraphs>343</Paragraphs>
  <Slides>43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Arial</vt:lpstr>
      <vt:lpstr>Calibri</vt:lpstr>
      <vt:lpstr>Lato Light</vt:lpstr>
      <vt:lpstr>Roboto Light</vt:lpstr>
      <vt:lpstr>Wingdings</vt:lpstr>
      <vt:lpstr>Office Theme</vt:lpstr>
      <vt:lpstr>PowerPoint Presentation</vt:lpstr>
      <vt:lpstr>Homework</vt:lpstr>
      <vt:lpstr>This presentation</vt:lpstr>
      <vt:lpstr>PowerPoint Presentation</vt:lpstr>
      <vt:lpstr>Quote</vt:lpstr>
      <vt:lpstr>Reflection Round</vt:lpstr>
      <vt:lpstr>PowerPoint Presentation</vt:lpstr>
      <vt:lpstr>Quote</vt:lpstr>
      <vt:lpstr>Reflect</vt:lpstr>
      <vt:lpstr>Quote</vt:lpstr>
      <vt:lpstr>Benefits Of Connection</vt:lpstr>
      <vt:lpstr>Quote</vt:lpstr>
      <vt:lpstr>High Quality Connections</vt:lpstr>
      <vt:lpstr>Benefits of HQCs</vt:lpstr>
      <vt:lpstr>Quote</vt:lpstr>
      <vt:lpstr>Your HQC Toolkit</vt:lpstr>
      <vt:lpstr>Exploring HQCs</vt:lpstr>
      <vt:lpstr>Reflect</vt:lpstr>
      <vt:lpstr>Quote</vt:lpstr>
      <vt:lpstr>PowerPoint Presentation</vt:lpstr>
      <vt:lpstr>Quote</vt:lpstr>
      <vt:lpstr>Reflect</vt:lpstr>
      <vt:lpstr>Quote</vt:lpstr>
      <vt:lpstr>Quote</vt:lpstr>
      <vt:lpstr>Judgment vs. Curiosity</vt:lpstr>
      <vt:lpstr>Reflect</vt:lpstr>
      <vt:lpstr>PowerPoint Presentation</vt:lpstr>
      <vt:lpstr>Quote</vt:lpstr>
      <vt:lpstr>Reflect</vt:lpstr>
      <vt:lpstr>Quote</vt:lpstr>
      <vt:lpstr>Quote</vt:lpstr>
      <vt:lpstr>Quote</vt:lpstr>
      <vt:lpstr>Reflect</vt:lpstr>
      <vt:lpstr>Quote</vt:lpstr>
      <vt:lpstr>Quote</vt:lpstr>
      <vt:lpstr>Kind Conversations</vt:lpstr>
      <vt:lpstr>Reflect</vt:lpstr>
      <vt:lpstr>Reflect</vt:lpstr>
      <vt:lpstr>PowerPoint Presentation</vt:lpstr>
      <vt:lpstr>Quote</vt:lpstr>
      <vt:lpstr>Your Rooted Routine for Relationships</vt:lpstr>
      <vt:lpstr>Recap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Hugo Alberts</dc:creator>
  <cp:lastModifiedBy>Joanie Scheepers</cp:lastModifiedBy>
  <cp:revision>573</cp:revision>
  <cp:lastPrinted>2017-03-28T11:05:42Z</cp:lastPrinted>
  <dcterms:created xsi:type="dcterms:W3CDTF">2017-03-10T10:40:59Z</dcterms:created>
  <dcterms:modified xsi:type="dcterms:W3CDTF">2025-02-28T13:54:20Z</dcterms:modified>
</cp:coreProperties>
</file>